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82" r:id="rId6"/>
    <p:sldId id="283" r:id="rId7"/>
    <p:sldId id="286" r:id="rId8"/>
    <p:sldId id="287" r:id="rId9"/>
    <p:sldId id="288" r:id="rId10"/>
    <p:sldId id="267" r:id="rId11"/>
    <p:sldId id="289" r:id="rId12"/>
    <p:sldId id="261" r:id="rId13"/>
    <p:sldId id="265" r:id="rId14"/>
    <p:sldId id="258" r:id="rId15"/>
    <p:sldId id="259" r:id="rId16"/>
    <p:sldId id="260" r:id="rId17"/>
    <p:sldId id="263" r:id="rId18"/>
    <p:sldId id="262" r:id="rId19"/>
    <p:sldId id="284"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820C0F-528A-88E4-23E5-D7D4CF2F93C6}" v="1" dt="2023-01-18T20:17:11.7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68"/>
    <p:restoredTop sz="70408"/>
  </p:normalViewPr>
  <p:slideViewPr>
    <p:cSldViewPr snapToGrid="0" snapToObjects="1">
      <p:cViewPr varScale="1">
        <p:scale>
          <a:sx n="88" d="100"/>
          <a:sy n="88" d="100"/>
        </p:scale>
        <p:origin x="1376"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ina Baker" userId="e9dd2941-2cdf-4f0b-895b-28c1f961bd78" providerId="ADAL" clId="{7736DD73-F447-114D-BA84-7F6B1367EB3A}"/>
    <pc:docChg chg="custSel modSld sldOrd">
      <pc:chgData name="Megina Baker" userId="e9dd2941-2cdf-4f0b-895b-28c1f961bd78" providerId="ADAL" clId="{7736DD73-F447-114D-BA84-7F6B1367EB3A}" dt="2021-10-15T11:28:06.142" v="122" actId="20578"/>
      <pc:docMkLst>
        <pc:docMk/>
      </pc:docMkLst>
      <pc:sldChg chg="delSp mod">
        <pc:chgData name="Megina Baker" userId="e9dd2941-2cdf-4f0b-895b-28c1f961bd78" providerId="ADAL" clId="{7736DD73-F447-114D-BA84-7F6B1367EB3A}" dt="2021-10-15T11:12:59.852" v="0" actId="478"/>
        <pc:sldMkLst>
          <pc:docMk/>
          <pc:sldMk cId="25162511" sldId="256"/>
        </pc:sldMkLst>
        <pc:spChg chg="del">
          <ac:chgData name="Megina Baker" userId="e9dd2941-2cdf-4f0b-895b-28c1f961bd78" providerId="ADAL" clId="{7736DD73-F447-114D-BA84-7F6B1367EB3A}" dt="2021-10-15T11:12:59.852" v="0" actId="478"/>
          <ac:spMkLst>
            <pc:docMk/>
            <pc:sldMk cId="25162511" sldId="256"/>
            <ac:spMk id="3" creationId="{B6C09BA4-0B01-834E-9624-0A6471C141CF}"/>
          </ac:spMkLst>
        </pc:spChg>
      </pc:sldChg>
      <pc:sldChg chg="modSp mod">
        <pc:chgData name="Megina Baker" userId="e9dd2941-2cdf-4f0b-895b-28c1f961bd78" providerId="ADAL" clId="{7736DD73-F447-114D-BA84-7F6B1367EB3A}" dt="2021-10-15T11:20:56.866" v="12" actId="20577"/>
        <pc:sldMkLst>
          <pc:docMk/>
          <pc:sldMk cId="3047630233" sldId="282"/>
        </pc:sldMkLst>
        <pc:spChg chg="mod">
          <ac:chgData name="Megina Baker" userId="e9dd2941-2cdf-4f0b-895b-28c1f961bd78" providerId="ADAL" clId="{7736DD73-F447-114D-BA84-7F6B1367EB3A}" dt="2021-10-15T11:20:41.073" v="8" actId="20577"/>
          <ac:spMkLst>
            <pc:docMk/>
            <pc:sldMk cId="3047630233" sldId="282"/>
            <ac:spMk id="2" creationId="{0F4AECD8-6FED-F043-91B2-3C22C32B1D22}"/>
          </ac:spMkLst>
        </pc:spChg>
        <pc:spChg chg="mod">
          <ac:chgData name="Megina Baker" userId="e9dd2941-2cdf-4f0b-895b-28c1f961bd78" providerId="ADAL" clId="{7736DD73-F447-114D-BA84-7F6B1367EB3A}" dt="2021-10-15T11:20:56.866" v="12" actId="20577"/>
          <ac:spMkLst>
            <pc:docMk/>
            <pc:sldMk cId="3047630233" sldId="282"/>
            <ac:spMk id="3" creationId="{B8B87A77-A74E-A844-B9DF-C29C10631CC2}"/>
          </ac:spMkLst>
        </pc:spChg>
      </pc:sldChg>
      <pc:sldChg chg="modNotesTx">
        <pc:chgData name="Megina Baker" userId="e9dd2941-2cdf-4f0b-895b-28c1f961bd78" providerId="ADAL" clId="{7736DD73-F447-114D-BA84-7F6B1367EB3A}" dt="2021-10-15T11:21:23.243" v="121" actId="20577"/>
        <pc:sldMkLst>
          <pc:docMk/>
          <pc:sldMk cId="1223451490" sldId="286"/>
        </pc:sldMkLst>
      </pc:sldChg>
      <pc:sldChg chg="ord">
        <pc:chgData name="Megina Baker" userId="e9dd2941-2cdf-4f0b-895b-28c1f961bd78" providerId="ADAL" clId="{7736DD73-F447-114D-BA84-7F6B1367EB3A}" dt="2021-10-15T11:28:06.142" v="122" actId="20578"/>
        <pc:sldMkLst>
          <pc:docMk/>
          <pc:sldMk cId="3690852455" sldId="289"/>
        </pc:sldMkLst>
      </pc:sldChg>
    </pc:docChg>
  </pc:docChgLst>
  <pc:docChgLst>
    <pc:chgData name="Riecken, Matthew Christ" userId="S::matthew_riecken@harvard.edu::fe0c920c-b6e4-4149-9161-059c916e68f4" providerId="AD" clId="Web-{FF820C0F-528A-88E4-23E5-D7D4CF2F93C6}"/>
    <pc:docChg chg="modSld">
      <pc:chgData name="Riecken, Matthew Christ" userId="S::matthew_riecken@harvard.edu::fe0c920c-b6e4-4149-9161-059c916e68f4" providerId="AD" clId="Web-{FF820C0F-528A-88E4-23E5-D7D4CF2F93C6}" dt="2023-01-18T20:17:11.725" v="0"/>
      <pc:docMkLst>
        <pc:docMk/>
      </pc:docMkLst>
      <pc:sldChg chg="addSp">
        <pc:chgData name="Riecken, Matthew Christ" userId="S::matthew_riecken@harvard.edu::fe0c920c-b6e4-4149-9161-059c916e68f4" providerId="AD" clId="Web-{FF820C0F-528A-88E4-23E5-D7D4CF2F93C6}" dt="2023-01-18T20:17:11.725" v="0"/>
        <pc:sldMkLst>
          <pc:docMk/>
          <pc:sldMk cId="25162511" sldId="256"/>
        </pc:sldMkLst>
        <pc:spChg chg="add">
          <ac:chgData name="Riecken, Matthew Christ" userId="S::matthew_riecken@harvard.edu::fe0c920c-b6e4-4149-9161-059c916e68f4" providerId="AD" clId="Web-{FF820C0F-528A-88E4-23E5-D7D4CF2F93C6}" dt="2023-01-18T20:17:11.725" v="0"/>
          <ac:spMkLst>
            <pc:docMk/>
            <pc:sldMk cId="25162511" sldId="256"/>
            <ac:spMk id="3" creationId="{987B716B-B07B-94DA-806A-0F9566E4CE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B6488-69EE-3D41-8C74-B509A01D9C6F}" type="datetimeFigureOut">
              <a:rPr lang="en-US" smtClean="0"/>
              <a:t>3/7/23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20578-2D58-4B48-9396-FB28B9C5A247}" type="slidenum">
              <a:rPr lang="en-US" smtClean="0"/>
              <a:t>‹#›</a:t>
            </a:fld>
            <a:endParaRPr lang="en-US"/>
          </a:p>
        </p:txBody>
      </p:sp>
    </p:spTree>
    <p:extLst>
      <p:ext uri="{BB962C8B-B14F-4D97-AF65-F5344CB8AC3E}">
        <p14:creationId xmlns:p14="http://schemas.microsoft.com/office/powerpoint/2010/main" val="99382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Playful start – playing with Scratch or Scratch Jr. (this image is from Scratch Jr, for younger children)</a:t>
            </a:r>
          </a:p>
        </p:txBody>
      </p:sp>
      <p:sp>
        <p:nvSpPr>
          <p:cNvPr id="4" name="Slide Number Placeholder 3"/>
          <p:cNvSpPr>
            <a:spLocks noGrp="1"/>
          </p:cNvSpPr>
          <p:nvPr>
            <p:ph type="sldNum" sz="quarter" idx="5"/>
          </p:nvPr>
        </p:nvSpPr>
        <p:spPr/>
        <p:txBody>
          <a:bodyPr/>
          <a:lstStyle/>
          <a:p>
            <a:fld id="{F9720578-2D58-4B48-9396-FB28B9C5A247}" type="slidenum">
              <a:rPr lang="en-US" smtClean="0"/>
              <a:t>4</a:t>
            </a:fld>
            <a:endParaRPr lang="en-US"/>
          </a:p>
        </p:txBody>
      </p:sp>
    </p:spTree>
    <p:extLst>
      <p:ext uri="{BB962C8B-B14F-4D97-AF65-F5344CB8AC3E}">
        <p14:creationId xmlns:p14="http://schemas.microsoft.com/office/powerpoint/2010/main" val="433471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is different…</a:t>
            </a:r>
          </a:p>
        </p:txBody>
      </p:sp>
      <p:sp>
        <p:nvSpPr>
          <p:cNvPr id="4" name="Slide Number Placeholder 3"/>
          <p:cNvSpPr>
            <a:spLocks noGrp="1"/>
          </p:cNvSpPr>
          <p:nvPr>
            <p:ph type="sldNum" sz="quarter" idx="5"/>
          </p:nvPr>
        </p:nvSpPr>
        <p:spPr/>
        <p:txBody>
          <a:bodyPr/>
          <a:lstStyle/>
          <a:p>
            <a:fld id="{4A52929B-2CCC-AC4A-9E83-AED3B793AC51}" type="slidenum">
              <a:rPr lang="en-US" smtClean="0"/>
              <a:t>7</a:t>
            </a:fld>
            <a:endParaRPr lang="en-US"/>
          </a:p>
        </p:txBody>
      </p:sp>
    </p:spTree>
    <p:extLst>
      <p:ext uri="{BB962C8B-B14F-4D97-AF65-F5344CB8AC3E}">
        <p14:creationId xmlns:p14="http://schemas.microsoft.com/office/powerpoint/2010/main" val="22297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Discussion prompt: Now you’ve read different statements about managing/limiting screen time, heard the research brief, done some technology play yourselves this evening, and heard from Mitch about his perspective.  How is your thinking changing based on these experiences/perspectives?  Take a minute and jot down.. “I used to think, now I think” and then we’ll share and open up for a discussion.  Remember that this can also be a place to name a question that you are still grappling with –e.g. “now I think… but I’m still not sure… does x cause y?”</a:t>
            </a:r>
          </a:p>
          <a:p>
            <a:endParaRPr lang="en-US" dirty="0"/>
          </a:p>
        </p:txBody>
      </p:sp>
      <p:sp>
        <p:nvSpPr>
          <p:cNvPr id="4" name="Slide Number Placeholder 3"/>
          <p:cNvSpPr>
            <a:spLocks noGrp="1"/>
          </p:cNvSpPr>
          <p:nvPr>
            <p:ph type="sldNum" sz="quarter" idx="5"/>
          </p:nvPr>
        </p:nvSpPr>
        <p:spPr/>
        <p:txBody>
          <a:bodyPr/>
          <a:lstStyle/>
          <a:p>
            <a:fld id="{4A52929B-2CCC-AC4A-9E83-AED3B793AC51}" type="slidenum">
              <a:rPr lang="en-US" smtClean="0"/>
              <a:t>17</a:t>
            </a:fld>
            <a:endParaRPr lang="en-US"/>
          </a:p>
        </p:txBody>
      </p:sp>
    </p:spTree>
    <p:extLst>
      <p:ext uri="{BB962C8B-B14F-4D97-AF65-F5344CB8AC3E}">
        <p14:creationId xmlns:p14="http://schemas.microsoft.com/office/powerpoint/2010/main" val="359896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C13C-D44E-6F4C-BFB6-EA1711C478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8C41F2-A114-B744-B621-1F93151ACB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8E0C57-E8DB-1347-BD35-BE35C2564559}"/>
              </a:ext>
            </a:extLst>
          </p:cNvPr>
          <p:cNvSpPr>
            <a:spLocks noGrp="1"/>
          </p:cNvSpPr>
          <p:nvPr>
            <p:ph type="dt" sz="half" idx="10"/>
          </p:nvPr>
        </p:nvSpPr>
        <p:spPr/>
        <p:txBody>
          <a:bodyPr/>
          <a:lstStyle/>
          <a:p>
            <a:fld id="{F7AF225E-82C7-CD44-BCB1-C11BC49F2B6D}" type="datetimeFigureOut">
              <a:rPr lang="en-US" smtClean="0"/>
              <a:t>3/7/23</a:t>
            </a:fld>
            <a:endParaRPr lang="en-US"/>
          </a:p>
        </p:txBody>
      </p:sp>
      <p:sp>
        <p:nvSpPr>
          <p:cNvPr id="5" name="Footer Placeholder 4">
            <a:extLst>
              <a:ext uri="{FF2B5EF4-FFF2-40B4-BE49-F238E27FC236}">
                <a16:creationId xmlns:a16="http://schemas.microsoft.com/office/drawing/2014/main" id="{DAF77EF4-1248-AF47-AFE6-7494A26D36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DD213-EA2A-1741-B61D-79BF339AD668}"/>
              </a:ext>
            </a:extLst>
          </p:cNvPr>
          <p:cNvSpPr>
            <a:spLocks noGrp="1"/>
          </p:cNvSpPr>
          <p:nvPr>
            <p:ph type="sldNum" sz="quarter" idx="12"/>
          </p:nvPr>
        </p:nvSpPr>
        <p:spPr/>
        <p:txBody>
          <a:bodyPr/>
          <a:lstStyle/>
          <a:p>
            <a:fld id="{25F7D223-98F9-B244-963A-61A01684C6A3}" type="slidenum">
              <a:rPr lang="en-US" smtClean="0"/>
              <a:t>‹#›</a:t>
            </a:fld>
            <a:endParaRPr lang="en-US"/>
          </a:p>
        </p:txBody>
      </p:sp>
    </p:spTree>
    <p:extLst>
      <p:ext uri="{BB962C8B-B14F-4D97-AF65-F5344CB8AC3E}">
        <p14:creationId xmlns:p14="http://schemas.microsoft.com/office/powerpoint/2010/main" val="85342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FCB47-2422-8E44-B136-B838A711A3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FCAF9-0DB4-7B43-840E-65E48B73A0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868F6-B413-C94F-8157-C522C92148E6}"/>
              </a:ext>
            </a:extLst>
          </p:cNvPr>
          <p:cNvSpPr>
            <a:spLocks noGrp="1"/>
          </p:cNvSpPr>
          <p:nvPr>
            <p:ph type="dt" sz="half" idx="10"/>
          </p:nvPr>
        </p:nvSpPr>
        <p:spPr/>
        <p:txBody>
          <a:bodyPr/>
          <a:lstStyle/>
          <a:p>
            <a:fld id="{F7AF225E-82C7-CD44-BCB1-C11BC49F2B6D}" type="datetimeFigureOut">
              <a:rPr lang="en-US" smtClean="0"/>
              <a:t>3/7/23</a:t>
            </a:fld>
            <a:endParaRPr lang="en-US"/>
          </a:p>
        </p:txBody>
      </p:sp>
      <p:sp>
        <p:nvSpPr>
          <p:cNvPr id="5" name="Footer Placeholder 4">
            <a:extLst>
              <a:ext uri="{FF2B5EF4-FFF2-40B4-BE49-F238E27FC236}">
                <a16:creationId xmlns:a16="http://schemas.microsoft.com/office/drawing/2014/main" id="{1B4BF10E-E8D1-8D4E-B836-69CBE8F90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CC0AC-B983-8C46-A871-E2203F0086F1}"/>
              </a:ext>
            </a:extLst>
          </p:cNvPr>
          <p:cNvSpPr>
            <a:spLocks noGrp="1"/>
          </p:cNvSpPr>
          <p:nvPr>
            <p:ph type="sldNum" sz="quarter" idx="12"/>
          </p:nvPr>
        </p:nvSpPr>
        <p:spPr/>
        <p:txBody>
          <a:bodyPr/>
          <a:lstStyle/>
          <a:p>
            <a:fld id="{25F7D223-98F9-B244-963A-61A01684C6A3}" type="slidenum">
              <a:rPr lang="en-US" smtClean="0"/>
              <a:t>‹#›</a:t>
            </a:fld>
            <a:endParaRPr lang="en-US"/>
          </a:p>
        </p:txBody>
      </p:sp>
    </p:spTree>
    <p:extLst>
      <p:ext uri="{BB962C8B-B14F-4D97-AF65-F5344CB8AC3E}">
        <p14:creationId xmlns:p14="http://schemas.microsoft.com/office/powerpoint/2010/main" val="2537323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5AF632-61A7-D14B-8F1F-37A8A86864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798CF8-C541-6E4E-AA03-1157BE7654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CA440-DB5A-884A-8C36-327B006E611D}"/>
              </a:ext>
            </a:extLst>
          </p:cNvPr>
          <p:cNvSpPr>
            <a:spLocks noGrp="1"/>
          </p:cNvSpPr>
          <p:nvPr>
            <p:ph type="dt" sz="half" idx="10"/>
          </p:nvPr>
        </p:nvSpPr>
        <p:spPr/>
        <p:txBody>
          <a:bodyPr/>
          <a:lstStyle/>
          <a:p>
            <a:fld id="{F7AF225E-82C7-CD44-BCB1-C11BC49F2B6D}" type="datetimeFigureOut">
              <a:rPr lang="en-US" smtClean="0"/>
              <a:t>3/7/23</a:t>
            </a:fld>
            <a:endParaRPr lang="en-US"/>
          </a:p>
        </p:txBody>
      </p:sp>
      <p:sp>
        <p:nvSpPr>
          <p:cNvPr id="5" name="Footer Placeholder 4">
            <a:extLst>
              <a:ext uri="{FF2B5EF4-FFF2-40B4-BE49-F238E27FC236}">
                <a16:creationId xmlns:a16="http://schemas.microsoft.com/office/drawing/2014/main" id="{7754A7AC-40AB-484B-8E4B-FB05DE2A5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30F1BD-0B15-6349-A14C-E6784569BA06}"/>
              </a:ext>
            </a:extLst>
          </p:cNvPr>
          <p:cNvSpPr>
            <a:spLocks noGrp="1"/>
          </p:cNvSpPr>
          <p:nvPr>
            <p:ph type="sldNum" sz="quarter" idx="12"/>
          </p:nvPr>
        </p:nvSpPr>
        <p:spPr/>
        <p:txBody>
          <a:bodyPr/>
          <a:lstStyle/>
          <a:p>
            <a:fld id="{25F7D223-98F9-B244-963A-61A01684C6A3}" type="slidenum">
              <a:rPr lang="en-US" smtClean="0"/>
              <a:t>‹#›</a:t>
            </a:fld>
            <a:endParaRPr lang="en-US"/>
          </a:p>
        </p:txBody>
      </p:sp>
    </p:spTree>
    <p:extLst>
      <p:ext uri="{BB962C8B-B14F-4D97-AF65-F5344CB8AC3E}">
        <p14:creationId xmlns:p14="http://schemas.microsoft.com/office/powerpoint/2010/main" val="1942233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F6408-CC14-3F4C-AFB4-BD5D59DBA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EBF181-F602-4F4F-9044-EBFE853ED1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D75EFA-E4DF-BD4E-9444-3A1C37FA3E46}"/>
              </a:ext>
            </a:extLst>
          </p:cNvPr>
          <p:cNvSpPr>
            <a:spLocks noGrp="1"/>
          </p:cNvSpPr>
          <p:nvPr>
            <p:ph type="dt" sz="half" idx="10"/>
          </p:nvPr>
        </p:nvSpPr>
        <p:spPr/>
        <p:txBody>
          <a:bodyPr/>
          <a:lstStyle/>
          <a:p>
            <a:fld id="{F7AF225E-82C7-CD44-BCB1-C11BC49F2B6D}" type="datetimeFigureOut">
              <a:rPr lang="en-US" smtClean="0"/>
              <a:t>3/7/23</a:t>
            </a:fld>
            <a:endParaRPr lang="en-US"/>
          </a:p>
        </p:txBody>
      </p:sp>
      <p:sp>
        <p:nvSpPr>
          <p:cNvPr id="5" name="Footer Placeholder 4">
            <a:extLst>
              <a:ext uri="{FF2B5EF4-FFF2-40B4-BE49-F238E27FC236}">
                <a16:creationId xmlns:a16="http://schemas.microsoft.com/office/drawing/2014/main" id="{AC7724AE-0675-9D46-B5CD-6BEBB79798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B052B2-7176-8345-88C9-821C60414EB3}"/>
              </a:ext>
            </a:extLst>
          </p:cNvPr>
          <p:cNvSpPr>
            <a:spLocks noGrp="1"/>
          </p:cNvSpPr>
          <p:nvPr>
            <p:ph type="sldNum" sz="quarter" idx="12"/>
          </p:nvPr>
        </p:nvSpPr>
        <p:spPr/>
        <p:txBody>
          <a:bodyPr/>
          <a:lstStyle/>
          <a:p>
            <a:fld id="{25F7D223-98F9-B244-963A-61A01684C6A3}" type="slidenum">
              <a:rPr lang="en-US" smtClean="0"/>
              <a:t>‹#›</a:t>
            </a:fld>
            <a:endParaRPr lang="en-US"/>
          </a:p>
        </p:txBody>
      </p:sp>
    </p:spTree>
    <p:extLst>
      <p:ext uri="{BB962C8B-B14F-4D97-AF65-F5344CB8AC3E}">
        <p14:creationId xmlns:p14="http://schemas.microsoft.com/office/powerpoint/2010/main" val="2331768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41E7-908F-D941-9E06-01F08BA16D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8AA5CA-0989-464E-9FBF-E7696A72B7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8CD789-6C2A-A84A-B9E3-6A1E7D2856FC}"/>
              </a:ext>
            </a:extLst>
          </p:cNvPr>
          <p:cNvSpPr>
            <a:spLocks noGrp="1"/>
          </p:cNvSpPr>
          <p:nvPr>
            <p:ph type="dt" sz="half" idx="10"/>
          </p:nvPr>
        </p:nvSpPr>
        <p:spPr/>
        <p:txBody>
          <a:bodyPr/>
          <a:lstStyle/>
          <a:p>
            <a:fld id="{F7AF225E-82C7-CD44-BCB1-C11BC49F2B6D}" type="datetimeFigureOut">
              <a:rPr lang="en-US" smtClean="0"/>
              <a:t>3/7/23</a:t>
            </a:fld>
            <a:endParaRPr lang="en-US"/>
          </a:p>
        </p:txBody>
      </p:sp>
      <p:sp>
        <p:nvSpPr>
          <p:cNvPr id="5" name="Footer Placeholder 4">
            <a:extLst>
              <a:ext uri="{FF2B5EF4-FFF2-40B4-BE49-F238E27FC236}">
                <a16:creationId xmlns:a16="http://schemas.microsoft.com/office/drawing/2014/main" id="{61AE14A0-DF29-104B-99A2-9AE256221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2369B2-62D2-8844-A227-E4516EAD6444}"/>
              </a:ext>
            </a:extLst>
          </p:cNvPr>
          <p:cNvSpPr>
            <a:spLocks noGrp="1"/>
          </p:cNvSpPr>
          <p:nvPr>
            <p:ph type="sldNum" sz="quarter" idx="12"/>
          </p:nvPr>
        </p:nvSpPr>
        <p:spPr/>
        <p:txBody>
          <a:bodyPr/>
          <a:lstStyle/>
          <a:p>
            <a:fld id="{25F7D223-98F9-B244-963A-61A01684C6A3}" type="slidenum">
              <a:rPr lang="en-US" smtClean="0"/>
              <a:t>‹#›</a:t>
            </a:fld>
            <a:endParaRPr lang="en-US"/>
          </a:p>
        </p:txBody>
      </p:sp>
    </p:spTree>
    <p:extLst>
      <p:ext uri="{BB962C8B-B14F-4D97-AF65-F5344CB8AC3E}">
        <p14:creationId xmlns:p14="http://schemas.microsoft.com/office/powerpoint/2010/main" val="2409142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4E60-EA1B-9D4B-8606-8E953D7E02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A83F3-E014-2D45-8912-7046F608A6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9026C-0FE1-6D46-8191-F53E5024BF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E4C43F-BEAA-C741-90F0-5D6E639932DD}"/>
              </a:ext>
            </a:extLst>
          </p:cNvPr>
          <p:cNvSpPr>
            <a:spLocks noGrp="1"/>
          </p:cNvSpPr>
          <p:nvPr>
            <p:ph type="dt" sz="half" idx="10"/>
          </p:nvPr>
        </p:nvSpPr>
        <p:spPr/>
        <p:txBody>
          <a:bodyPr/>
          <a:lstStyle/>
          <a:p>
            <a:fld id="{F7AF225E-82C7-CD44-BCB1-C11BC49F2B6D}" type="datetimeFigureOut">
              <a:rPr lang="en-US" smtClean="0"/>
              <a:t>3/7/23</a:t>
            </a:fld>
            <a:endParaRPr lang="en-US"/>
          </a:p>
        </p:txBody>
      </p:sp>
      <p:sp>
        <p:nvSpPr>
          <p:cNvPr id="6" name="Footer Placeholder 5">
            <a:extLst>
              <a:ext uri="{FF2B5EF4-FFF2-40B4-BE49-F238E27FC236}">
                <a16:creationId xmlns:a16="http://schemas.microsoft.com/office/drawing/2014/main" id="{DD476DE3-6899-8B4A-B5F2-1C08B7282F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67A43-D820-E146-B3F6-C441B13B391F}"/>
              </a:ext>
            </a:extLst>
          </p:cNvPr>
          <p:cNvSpPr>
            <a:spLocks noGrp="1"/>
          </p:cNvSpPr>
          <p:nvPr>
            <p:ph type="sldNum" sz="quarter" idx="12"/>
          </p:nvPr>
        </p:nvSpPr>
        <p:spPr/>
        <p:txBody>
          <a:bodyPr/>
          <a:lstStyle/>
          <a:p>
            <a:fld id="{25F7D223-98F9-B244-963A-61A01684C6A3}" type="slidenum">
              <a:rPr lang="en-US" smtClean="0"/>
              <a:t>‹#›</a:t>
            </a:fld>
            <a:endParaRPr lang="en-US"/>
          </a:p>
        </p:txBody>
      </p:sp>
    </p:spTree>
    <p:extLst>
      <p:ext uri="{BB962C8B-B14F-4D97-AF65-F5344CB8AC3E}">
        <p14:creationId xmlns:p14="http://schemas.microsoft.com/office/powerpoint/2010/main" val="129538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06F1-29F5-E944-8362-89862A514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BA87ED-4538-1440-8C06-D50ABF7617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25E97-B5B4-F74E-A1BD-8ED0598028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AE0D99-4C0B-6A4F-AC77-6F7588E045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ADF87-EC9E-0548-95F1-F7E029E7A4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AD28F9-4D76-B14D-BA2B-59493A4E3E79}"/>
              </a:ext>
            </a:extLst>
          </p:cNvPr>
          <p:cNvSpPr>
            <a:spLocks noGrp="1"/>
          </p:cNvSpPr>
          <p:nvPr>
            <p:ph type="dt" sz="half" idx="10"/>
          </p:nvPr>
        </p:nvSpPr>
        <p:spPr/>
        <p:txBody>
          <a:bodyPr/>
          <a:lstStyle/>
          <a:p>
            <a:fld id="{F7AF225E-82C7-CD44-BCB1-C11BC49F2B6D}" type="datetimeFigureOut">
              <a:rPr lang="en-US" smtClean="0"/>
              <a:t>3/7/23</a:t>
            </a:fld>
            <a:endParaRPr lang="en-US"/>
          </a:p>
        </p:txBody>
      </p:sp>
      <p:sp>
        <p:nvSpPr>
          <p:cNvPr id="8" name="Footer Placeholder 7">
            <a:extLst>
              <a:ext uri="{FF2B5EF4-FFF2-40B4-BE49-F238E27FC236}">
                <a16:creationId xmlns:a16="http://schemas.microsoft.com/office/drawing/2014/main" id="{E324F49A-09C6-A747-B52A-1251FCE417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0EBED9-FE78-E843-BB61-70D6052E9EB0}"/>
              </a:ext>
            </a:extLst>
          </p:cNvPr>
          <p:cNvSpPr>
            <a:spLocks noGrp="1"/>
          </p:cNvSpPr>
          <p:nvPr>
            <p:ph type="sldNum" sz="quarter" idx="12"/>
          </p:nvPr>
        </p:nvSpPr>
        <p:spPr/>
        <p:txBody>
          <a:bodyPr/>
          <a:lstStyle/>
          <a:p>
            <a:fld id="{25F7D223-98F9-B244-963A-61A01684C6A3}" type="slidenum">
              <a:rPr lang="en-US" smtClean="0"/>
              <a:t>‹#›</a:t>
            </a:fld>
            <a:endParaRPr lang="en-US"/>
          </a:p>
        </p:txBody>
      </p:sp>
    </p:spTree>
    <p:extLst>
      <p:ext uri="{BB962C8B-B14F-4D97-AF65-F5344CB8AC3E}">
        <p14:creationId xmlns:p14="http://schemas.microsoft.com/office/powerpoint/2010/main" val="1157188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14F1A-838F-8340-AD2B-808EABE583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D05391-1C14-184A-BD50-D1FDFCAC70FA}"/>
              </a:ext>
            </a:extLst>
          </p:cNvPr>
          <p:cNvSpPr>
            <a:spLocks noGrp="1"/>
          </p:cNvSpPr>
          <p:nvPr>
            <p:ph type="dt" sz="half" idx="10"/>
          </p:nvPr>
        </p:nvSpPr>
        <p:spPr/>
        <p:txBody>
          <a:bodyPr/>
          <a:lstStyle/>
          <a:p>
            <a:fld id="{F7AF225E-82C7-CD44-BCB1-C11BC49F2B6D}" type="datetimeFigureOut">
              <a:rPr lang="en-US" smtClean="0"/>
              <a:t>3/7/23</a:t>
            </a:fld>
            <a:endParaRPr lang="en-US"/>
          </a:p>
        </p:txBody>
      </p:sp>
      <p:sp>
        <p:nvSpPr>
          <p:cNvPr id="4" name="Footer Placeholder 3">
            <a:extLst>
              <a:ext uri="{FF2B5EF4-FFF2-40B4-BE49-F238E27FC236}">
                <a16:creationId xmlns:a16="http://schemas.microsoft.com/office/drawing/2014/main" id="{E4616F8E-F7C7-A34A-89FB-0FA8163840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AD78A6-161B-364F-B74F-91C5F6CDDD0D}"/>
              </a:ext>
            </a:extLst>
          </p:cNvPr>
          <p:cNvSpPr>
            <a:spLocks noGrp="1"/>
          </p:cNvSpPr>
          <p:nvPr>
            <p:ph type="sldNum" sz="quarter" idx="12"/>
          </p:nvPr>
        </p:nvSpPr>
        <p:spPr/>
        <p:txBody>
          <a:bodyPr/>
          <a:lstStyle/>
          <a:p>
            <a:fld id="{25F7D223-98F9-B244-963A-61A01684C6A3}" type="slidenum">
              <a:rPr lang="en-US" smtClean="0"/>
              <a:t>‹#›</a:t>
            </a:fld>
            <a:endParaRPr lang="en-US"/>
          </a:p>
        </p:txBody>
      </p:sp>
    </p:spTree>
    <p:extLst>
      <p:ext uri="{BB962C8B-B14F-4D97-AF65-F5344CB8AC3E}">
        <p14:creationId xmlns:p14="http://schemas.microsoft.com/office/powerpoint/2010/main" val="1883449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B1CD4C-AA0F-8F4D-B0DB-B68D34A78A4D}"/>
              </a:ext>
            </a:extLst>
          </p:cNvPr>
          <p:cNvSpPr>
            <a:spLocks noGrp="1"/>
          </p:cNvSpPr>
          <p:nvPr>
            <p:ph type="dt" sz="half" idx="10"/>
          </p:nvPr>
        </p:nvSpPr>
        <p:spPr/>
        <p:txBody>
          <a:bodyPr/>
          <a:lstStyle/>
          <a:p>
            <a:fld id="{F7AF225E-82C7-CD44-BCB1-C11BC49F2B6D}" type="datetimeFigureOut">
              <a:rPr lang="en-US" smtClean="0"/>
              <a:t>3/7/23</a:t>
            </a:fld>
            <a:endParaRPr lang="en-US"/>
          </a:p>
        </p:txBody>
      </p:sp>
      <p:sp>
        <p:nvSpPr>
          <p:cNvPr id="3" name="Footer Placeholder 2">
            <a:extLst>
              <a:ext uri="{FF2B5EF4-FFF2-40B4-BE49-F238E27FC236}">
                <a16:creationId xmlns:a16="http://schemas.microsoft.com/office/drawing/2014/main" id="{D9C8F035-67FB-D84F-B056-BBF82FB42D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E95C2-287A-CC40-85AF-FF93DA9F7CB8}"/>
              </a:ext>
            </a:extLst>
          </p:cNvPr>
          <p:cNvSpPr>
            <a:spLocks noGrp="1"/>
          </p:cNvSpPr>
          <p:nvPr>
            <p:ph type="sldNum" sz="quarter" idx="12"/>
          </p:nvPr>
        </p:nvSpPr>
        <p:spPr/>
        <p:txBody>
          <a:bodyPr/>
          <a:lstStyle/>
          <a:p>
            <a:fld id="{25F7D223-98F9-B244-963A-61A01684C6A3}" type="slidenum">
              <a:rPr lang="en-US" smtClean="0"/>
              <a:t>‹#›</a:t>
            </a:fld>
            <a:endParaRPr lang="en-US"/>
          </a:p>
        </p:txBody>
      </p:sp>
    </p:spTree>
    <p:extLst>
      <p:ext uri="{BB962C8B-B14F-4D97-AF65-F5344CB8AC3E}">
        <p14:creationId xmlns:p14="http://schemas.microsoft.com/office/powerpoint/2010/main" val="789834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1BFC6-7ADE-2640-AB22-AD3EDD963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2AAAFE-A662-AF4D-B506-0565F0DF23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470F0-4DA8-C64B-AF93-53413C57F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0FEB55-846D-9F49-83FA-FACBD720AAAB}"/>
              </a:ext>
            </a:extLst>
          </p:cNvPr>
          <p:cNvSpPr>
            <a:spLocks noGrp="1"/>
          </p:cNvSpPr>
          <p:nvPr>
            <p:ph type="dt" sz="half" idx="10"/>
          </p:nvPr>
        </p:nvSpPr>
        <p:spPr/>
        <p:txBody>
          <a:bodyPr/>
          <a:lstStyle/>
          <a:p>
            <a:fld id="{F7AF225E-82C7-CD44-BCB1-C11BC49F2B6D}" type="datetimeFigureOut">
              <a:rPr lang="en-US" smtClean="0"/>
              <a:t>3/7/23</a:t>
            </a:fld>
            <a:endParaRPr lang="en-US"/>
          </a:p>
        </p:txBody>
      </p:sp>
      <p:sp>
        <p:nvSpPr>
          <p:cNvPr id="6" name="Footer Placeholder 5">
            <a:extLst>
              <a:ext uri="{FF2B5EF4-FFF2-40B4-BE49-F238E27FC236}">
                <a16:creationId xmlns:a16="http://schemas.microsoft.com/office/drawing/2014/main" id="{790C5F16-069F-224E-B51F-D10704452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FCA10-1759-D14A-8E03-2811EAB3BC1F}"/>
              </a:ext>
            </a:extLst>
          </p:cNvPr>
          <p:cNvSpPr>
            <a:spLocks noGrp="1"/>
          </p:cNvSpPr>
          <p:nvPr>
            <p:ph type="sldNum" sz="quarter" idx="12"/>
          </p:nvPr>
        </p:nvSpPr>
        <p:spPr/>
        <p:txBody>
          <a:bodyPr/>
          <a:lstStyle/>
          <a:p>
            <a:fld id="{25F7D223-98F9-B244-963A-61A01684C6A3}" type="slidenum">
              <a:rPr lang="en-US" smtClean="0"/>
              <a:t>‹#›</a:t>
            </a:fld>
            <a:endParaRPr lang="en-US"/>
          </a:p>
        </p:txBody>
      </p:sp>
    </p:spTree>
    <p:extLst>
      <p:ext uri="{BB962C8B-B14F-4D97-AF65-F5344CB8AC3E}">
        <p14:creationId xmlns:p14="http://schemas.microsoft.com/office/powerpoint/2010/main" val="634244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61152-6EFD-7A49-AE6F-C6235FC654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9B6B4C-F615-2D44-A9A6-AAFB2FB62E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5F61B6-E994-2D43-9878-4129C9A2A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764022-809E-D64A-A9FC-8EEE88873820}"/>
              </a:ext>
            </a:extLst>
          </p:cNvPr>
          <p:cNvSpPr>
            <a:spLocks noGrp="1"/>
          </p:cNvSpPr>
          <p:nvPr>
            <p:ph type="dt" sz="half" idx="10"/>
          </p:nvPr>
        </p:nvSpPr>
        <p:spPr/>
        <p:txBody>
          <a:bodyPr/>
          <a:lstStyle/>
          <a:p>
            <a:fld id="{F7AF225E-82C7-CD44-BCB1-C11BC49F2B6D}" type="datetimeFigureOut">
              <a:rPr lang="en-US" smtClean="0"/>
              <a:t>3/7/23</a:t>
            </a:fld>
            <a:endParaRPr lang="en-US"/>
          </a:p>
        </p:txBody>
      </p:sp>
      <p:sp>
        <p:nvSpPr>
          <p:cNvPr id="6" name="Footer Placeholder 5">
            <a:extLst>
              <a:ext uri="{FF2B5EF4-FFF2-40B4-BE49-F238E27FC236}">
                <a16:creationId xmlns:a16="http://schemas.microsoft.com/office/drawing/2014/main" id="{500B26A7-4B5A-5E48-8348-3E9A6F8322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BA183-5434-6A49-8AA4-079D8CDB21CE}"/>
              </a:ext>
            </a:extLst>
          </p:cNvPr>
          <p:cNvSpPr>
            <a:spLocks noGrp="1"/>
          </p:cNvSpPr>
          <p:nvPr>
            <p:ph type="sldNum" sz="quarter" idx="12"/>
          </p:nvPr>
        </p:nvSpPr>
        <p:spPr/>
        <p:txBody>
          <a:bodyPr/>
          <a:lstStyle/>
          <a:p>
            <a:fld id="{25F7D223-98F9-B244-963A-61A01684C6A3}" type="slidenum">
              <a:rPr lang="en-US" smtClean="0"/>
              <a:t>‹#›</a:t>
            </a:fld>
            <a:endParaRPr lang="en-US"/>
          </a:p>
        </p:txBody>
      </p:sp>
    </p:spTree>
    <p:extLst>
      <p:ext uri="{BB962C8B-B14F-4D97-AF65-F5344CB8AC3E}">
        <p14:creationId xmlns:p14="http://schemas.microsoft.com/office/powerpoint/2010/main" val="2007687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139414-58E5-8841-A29C-C83D9EB45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5B364D-D858-ED48-9127-945F89D1E3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1969B0-7F4E-D848-9B0C-7E4E91C5E5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AF225E-82C7-CD44-BCB1-C11BC49F2B6D}" type="datetimeFigureOut">
              <a:rPr lang="en-US" smtClean="0"/>
              <a:t>3/7/23</a:t>
            </a:fld>
            <a:endParaRPr lang="en-US"/>
          </a:p>
        </p:txBody>
      </p:sp>
      <p:sp>
        <p:nvSpPr>
          <p:cNvPr id="5" name="Footer Placeholder 4">
            <a:extLst>
              <a:ext uri="{FF2B5EF4-FFF2-40B4-BE49-F238E27FC236}">
                <a16:creationId xmlns:a16="http://schemas.microsoft.com/office/drawing/2014/main" id="{BEC6CF1A-D3B2-5E43-8264-A6E2866A32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E96965-559B-B74C-A463-49713C4B97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7D223-98F9-B244-963A-61A01684C6A3}" type="slidenum">
              <a:rPr lang="en-US" smtClean="0"/>
              <a:t>‹#›</a:t>
            </a:fld>
            <a:endParaRPr lang="en-US"/>
          </a:p>
        </p:txBody>
      </p:sp>
    </p:spTree>
    <p:extLst>
      <p:ext uri="{BB962C8B-B14F-4D97-AF65-F5344CB8AC3E}">
        <p14:creationId xmlns:p14="http://schemas.microsoft.com/office/powerpoint/2010/main" val="3916789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nc-sa/4.0/"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ites.edb.utexas.edu/agency-and-young-childre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legofoundation.com/en/learn-how/knowledge-base/distance-learning-guide/"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drive.google.com/file/d/1Jg5sK1LgDh1_k-gGasa9ZnfYrurR7Lt_/vie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reggiochildren.it/en/athomewiththereggioapproach/a-walnut/"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2F46F-2357-0E45-A4AD-470EC96E71F7}"/>
              </a:ext>
            </a:extLst>
          </p:cNvPr>
          <p:cNvSpPr>
            <a:spLocks noGrp="1"/>
          </p:cNvSpPr>
          <p:nvPr>
            <p:ph type="ctrTitle"/>
          </p:nvPr>
        </p:nvSpPr>
        <p:spPr/>
        <p:txBody>
          <a:bodyPr/>
          <a:lstStyle/>
          <a:p>
            <a:r>
              <a:rPr lang="en-US" dirty="0"/>
              <a:t>Technology, Remote Learning, and Play</a:t>
            </a:r>
          </a:p>
        </p:txBody>
      </p:sp>
      <p:sp>
        <p:nvSpPr>
          <p:cNvPr id="3" name="TextBox 1">
            <a:extLst>
              <a:ext uri="{FF2B5EF4-FFF2-40B4-BE49-F238E27FC236}">
                <a16:creationId xmlns:a16="http://schemas.microsoft.com/office/drawing/2014/main" id="{987B716B-B07B-94DA-806A-0F9566E4CE26}"/>
              </a:ext>
            </a:extLst>
          </p:cNvPr>
          <p:cNvSpPr txBox="1"/>
          <p:nvPr/>
        </p:nvSpPr>
        <p:spPr>
          <a:xfrm>
            <a:off x="206188" y="6176681"/>
            <a:ext cx="1165411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rPr>
              <a:t>© 2023 President and Fellows of Harvard College. This work is licensed under </a:t>
            </a:r>
            <a:r>
              <a:rPr lang="en-US" sz="1000" u="sng" dirty="0">
                <a:solidFill>
                  <a:srgbClr val="0000FF"/>
                </a:solidFill>
                <a:effectLst/>
                <a:latin typeface="Times New Roman" panose="02020603050405020304" pitchFamily="18" charset="0"/>
                <a:ea typeface="Times New Roman" panose="02020603050405020304" pitchFamily="18" charset="0"/>
                <a:hlinkClick r:id="rId2"/>
              </a:rPr>
              <a:t>Creative Commons Attribution-NonCommercial-ShareAlike 4.0 International</a:t>
            </a:r>
            <a:r>
              <a:rPr lang="en-US" sz="1000" dirty="0">
                <a:solidFill>
                  <a:srgbClr val="000000"/>
                </a:solidFill>
                <a:effectLst/>
                <a:latin typeface="Times New Roman" panose="02020603050405020304" pitchFamily="18" charset="0"/>
                <a:ea typeface="Times New Roman" panose="02020603050405020304" pitchFamily="18" charset="0"/>
              </a:rPr>
              <a:t>. Funded by the LEGO Foundation, this resource was developed by Pedagogy of Play at Project </a:t>
            </a:r>
            <a:r>
              <a:rPr lang="en-US" sz="1000">
                <a:solidFill>
                  <a:srgbClr val="000000"/>
                </a:solidFill>
                <a:effectLst/>
                <a:latin typeface="Times New Roman" panose="02020603050405020304" pitchFamily="18" charset="0"/>
                <a:ea typeface="Times New Roman" panose="02020603050405020304" pitchFamily="18" charset="0"/>
              </a:rPr>
              <a:t>Zero.</a:t>
            </a:r>
            <a:endParaRPr lang="en-US" sz="1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6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9C0E-2785-744B-9234-0F26B4F04E8B}"/>
              </a:ext>
            </a:extLst>
          </p:cNvPr>
          <p:cNvSpPr>
            <a:spLocks noGrp="1"/>
          </p:cNvSpPr>
          <p:nvPr>
            <p:ph type="title"/>
          </p:nvPr>
        </p:nvSpPr>
        <p:spPr/>
        <p:txBody>
          <a:bodyPr/>
          <a:lstStyle/>
          <a:p>
            <a:r>
              <a:rPr lang="en-US" dirty="0"/>
              <a:t>Principles for Balancing Online/Remote and In-Person Learning for Young Children </a:t>
            </a:r>
          </a:p>
        </p:txBody>
      </p:sp>
      <p:sp>
        <p:nvSpPr>
          <p:cNvPr id="3" name="Content Placeholder 2">
            <a:extLst>
              <a:ext uri="{FF2B5EF4-FFF2-40B4-BE49-F238E27FC236}">
                <a16:creationId xmlns:a16="http://schemas.microsoft.com/office/drawing/2014/main" id="{9B41ABBC-F055-4041-B79D-9A93D84DACC3}"/>
              </a:ext>
            </a:extLst>
          </p:cNvPr>
          <p:cNvSpPr>
            <a:spLocks noGrp="1"/>
          </p:cNvSpPr>
          <p:nvPr>
            <p:ph idx="1"/>
          </p:nvPr>
        </p:nvSpPr>
        <p:spPr>
          <a:xfrm>
            <a:off x="838200" y="1825625"/>
            <a:ext cx="10515600" cy="4899266"/>
          </a:xfrm>
        </p:spPr>
        <p:txBody>
          <a:bodyPr>
            <a:normAutofit fontScale="77500" lnSpcReduction="20000"/>
          </a:bodyPr>
          <a:lstStyle/>
          <a:p>
            <a:r>
              <a:rPr lang="en-US" b="1" dirty="0"/>
              <a:t>15/45 Minute Rule: </a:t>
            </a:r>
            <a:r>
              <a:rPr lang="en-US" dirty="0"/>
              <a:t>Give your full attention to young children for 15 minutes and then put an activity out or an online lesson/video so that you can work or complete other responsibilities for 45 minutes. </a:t>
            </a:r>
          </a:p>
          <a:p>
            <a:r>
              <a:rPr lang="en-US" b="1" dirty="0"/>
              <a:t>5 Senses: </a:t>
            </a:r>
            <a:r>
              <a:rPr lang="en-US" dirty="0"/>
              <a:t>Children learn by touching, listening, talking, moving around, observing and tasting. When things are bleak, go outside for a short walk and see what children notice and let them use all their senses. Or let children explore materials in the house like rocks, leaves, sea shells, instruments or cooking utensils.</a:t>
            </a:r>
          </a:p>
          <a:p>
            <a:r>
              <a:rPr lang="en-US" b="1" dirty="0"/>
              <a:t>Balance online with in-person learning: </a:t>
            </a:r>
            <a:r>
              <a:rPr lang="en-US" dirty="0"/>
              <a:t>Children learn through their bodies. Online learning (listening to people read books, math facts, reading apps, etc.) should be evenly balanced with in-person/hands-on activities like building, working, drawing or playing.</a:t>
            </a:r>
          </a:p>
          <a:p>
            <a:r>
              <a:rPr lang="en-US" b="1" dirty="0"/>
              <a:t>Pass on Your Knowledge: </a:t>
            </a:r>
            <a:r>
              <a:rPr lang="en-US" dirty="0"/>
              <a:t>Children want to learn about what parents are excited about. Teach your child to appreciate what you are interested in by letting them participate with you.</a:t>
            </a:r>
          </a:p>
          <a:p>
            <a:r>
              <a:rPr lang="en-US" b="1" dirty="0"/>
              <a:t>Learning happens by trial and error:</a:t>
            </a:r>
            <a:r>
              <a:rPr lang="en-US" dirty="0"/>
              <a:t> Teaching children is challenging and scary at times. We don’t have to be experts to show love, attention and provide learning opportunities to young children. Young children learn to walk by falling down and so do their parents and caretakers. </a:t>
            </a:r>
          </a:p>
        </p:txBody>
      </p:sp>
      <p:sp>
        <p:nvSpPr>
          <p:cNvPr id="4" name="TextBox 3">
            <a:extLst>
              <a:ext uri="{FF2B5EF4-FFF2-40B4-BE49-F238E27FC236}">
                <a16:creationId xmlns:a16="http://schemas.microsoft.com/office/drawing/2014/main" id="{0949C218-A818-834F-B72B-A974719F4709}"/>
              </a:ext>
            </a:extLst>
          </p:cNvPr>
          <p:cNvSpPr txBox="1"/>
          <p:nvPr/>
        </p:nvSpPr>
        <p:spPr>
          <a:xfrm>
            <a:off x="6048737" y="6343462"/>
            <a:ext cx="5752024" cy="369332"/>
          </a:xfrm>
          <a:prstGeom prst="rect">
            <a:avLst/>
          </a:prstGeom>
          <a:noFill/>
        </p:spPr>
        <p:txBody>
          <a:bodyPr wrap="none" rtlCol="0">
            <a:spAutoFit/>
          </a:bodyPr>
          <a:lstStyle/>
          <a:p>
            <a:r>
              <a:rPr lang="en-US" dirty="0"/>
              <a:t> </a:t>
            </a:r>
            <a:r>
              <a:rPr lang="en-US" dirty="0">
                <a:hlinkClick r:id="rId2"/>
              </a:rPr>
              <a:t>http://sites.edb.utexas.edu/agency-and-young-children/</a:t>
            </a:r>
            <a:r>
              <a:rPr lang="en-US" dirty="0"/>
              <a:t> </a:t>
            </a:r>
          </a:p>
        </p:txBody>
      </p:sp>
    </p:spTree>
    <p:extLst>
      <p:ext uri="{BB962C8B-B14F-4D97-AF65-F5344CB8AC3E}">
        <p14:creationId xmlns:p14="http://schemas.microsoft.com/office/powerpoint/2010/main" val="81105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8ECC-BAC7-8C44-BD55-EACA2227243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8AAA57-98E9-2349-A50A-1B1E1D213D7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19B1E6-DFDD-994B-B81B-1DFD6D47E8B5}"/>
              </a:ext>
            </a:extLst>
          </p:cNvPr>
          <p:cNvPicPr>
            <a:picLocks noChangeAspect="1"/>
          </p:cNvPicPr>
          <p:nvPr/>
        </p:nvPicPr>
        <p:blipFill>
          <a:blip r:embed="rId2"/>
          <a:stretch>
            <a:fillRect/>
          </a:stretch>
        </p:blipFill>
        <p:spPr>
          <a:xfrm>
            <a:off x="3245" y="0"/>
            <a:ext cx="12185509" cy="6858000"/>
          </a:xfrm>
          <a:prstGeom prst="rect">
            <a:avLst/>
          </a:prstGeom>
        </p:spPr>
      </p:pic>
      <p:sp>
        <p:nvSpPr>
          <p:cNvPr id="5" name="TextBox 4">
            <a:extLst>
              <a:ext uri="{FF2B5EF4-FFF2-40B4-BE49-F238E27FC236}">
                <a16:creationId xmlns:a16="http://schemas.microsoft.com/office/drawing/2014/main" id="{4B78A09F-78CC-F141-B21B-6B0F70177090}"/>
              </a:ext>
            </a:extLst>
          </p:cNvPr>
          <p:cNvSpPr txBox="1"/>
          <p:nvPr/>
        </p:nvSpPr>
        <p:spPr>
          <a:xfrm>
            <a:off x="449943" y="6357257"/>
            <a:ext cx="9535886" cy="369332"/>
          </a:xfrm>
          <a:prstGeom prst="rect">
            <a:avLst/>
          </a:prstGeom>
          <a:noFill/>
        </p:spPr>
        <p:txBody>
          <a:bodyPr wrap="square" rtlCol="0">
            <a:spAutoFit/>
          </a:bodyPr>
          <a:lstStyle/>
          <a:p>
            <a:r>
              <a:rPr lang="en-US" dirty="0"/>
              <a:t>From: </a:t>
            </a:r>
            <a:r>
              <a:rPr lang="en-US" dirty="0">
                <a:hlinkClick r:id="rId3"/>
              </a:rPr>
              <a:t>https://www.legofoundation.com/en/learn-how/knowledge-base/distance-learning-guide/</a:t>
            </a:r>
            <a:r>
              <a:rPr lang="en-US" dirty="0"/>
              <a:t> </a:t>
            </a:r>
          </a:p>
        </p:txBody>
      </p:sp>
    </p:spTree>
    <p:extLst>
      <p:ext uri="{BB962C8B-B14F-4D97-AF65-F5344CB8AC3E}">
        <p14:creationId xmlns:p14="http://schemas.microsoft.com/office/powerpoint/2010/main" val="108892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C99C9-2256-F145-B92A-D482F79D39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A71981-787B-CD49-AAB9-5A2E04BEBC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00CB67-EF46-804F-B582-4945B810098B}"/>
              </a:ext>
            </a:extLst>
          </p:cNvPr>
          <p:cNvPicPr>
            <a:picLocks noChangeAspect="1"/>
          </p:cNvPicPr>
          <p:nvPr/>
        </p:nvPicPr>
        <p:blipFill>
          <a:blip r:embed="rId2"/>
          <a:stretch>
            <a:fillRect/>
          </a:stretch>
        </p:blipFill>
        <p:spPr>
          <a:xfrm>
            <a:off x="10402" y="0"/>
            <a:ext cx="12171195" cy="6858000"/>
          </a:xfrm>
          <a:prstGeom prst="rect">
            <a:avLst/>
          </a:prstGeom>
        </p:spPr>
      </p:pic>
    </p:spTree>
    <p:extLst>
      <p:ext uri="{BB962C8B-B14F-4D97-AF65-F5344CB8AC3E}">
        <p14:creationId xmlns:p14="http://schemas.microsoft.com/office/powerpoint/2010/main" val="809729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C80EA-B9AE-CC4A-B609-1405983585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7B29CE-102E-FE40-8A73-57F00F30481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BEEE17C-83A4-8341-9F75-7ED13F2BA14A}"/>
              </a:ext>
            </a:extLst>
          </p:cNvPr>
          <p:cNvPicPr>
            <a:picLocks noChangeAspect="1"/>
          </p:cNvPicPr>
          <p:nvPr/>
        </p:nvPicPr>
        <p:blipFill>
          <a:blip r:embed="rId2"/>
          <a:stretch>
            <a:fillRect/>
          </a:stretch>
        </p:blipFill>
        <p:spPr>
          <a:xfrm>
            <a:off x="6691270" y="152752"/>
            <a:ext cx="4497040" cy="6045201"/>
          </a:xfrm>
          <a:prstGeom prst="rect">
            <a:avLst/>
          </a:prstGeom>
        </p:spPr>
      </p:pic>
      <p:pic>
        <p:nvPicPr>
          <p:cNvPr id="5" name="Picture 4">
            <a:extLst>
              <a:ext uri="{FF2B5EF4-FFF2-40B4-BE49-F238E27FC236}">
                <a16:creationId xmlns:a16="http://schemas.microsoft.com/office/drawing/2014/main" id="{CBF2AD62-C76C-5640-8F98-9DC4A98A8C68}"/>
              </a:ext>
            </a:extLst>
          </p:cNvPr>
          <p:cNvPicPr>
            <a:picLocks noChangeAspect="1"/>
          </p:cNvPicPr>
          <p:nvPr/>
        </p:nvPicPr>
        <p:blipFill>
          <a:blip r:embed="rId3"/>
          <a:stretch>
            <a:fillRect/>
          </a:stretch>
        </p:blipFill>
        <p:spPr>
          <a:xfrm>
            <a:off x="1128757" y="152752"/>
            <a:ext cx="4371975" cy="6045200"/>
          </a:xfrm>
          <a:prstGeom prst="rect">
            <a:avLst/>
          </a:prstGeom>
        </p:spPr>
      </p:pic>
      <p:sp>
        <p:nvSpPr>
          <p:cNvPr id="6" name="TextBox 5">
            <a:extLst>
              <a:ext uri="{FF2B5EF4-FFF2-40B4-BE49-F238E27FC236}">
                <a16:creationId xmlns:a16="http://schemas.microsoft.com/office/drawing/2014/main" id="{D2CDEACA-AB4B-4841-9613-945A0DD4E0CE}"/>
              </a:ext>
            </a:extLst>
          </p:cNvPr>
          <p:cNvSpPr txBox="1"/>
          <p:nvPr/>
        </p:nvSpPr>
        <p:spPr>
          <a:xfrm>
            <a:off x="188685" y="6410325"/>
            <a:ext cx="11814629" cy="369332"/>
          </a:xfrm>
          <a:prstGeom prst="rect">
            <a:avLst/>
          </a:prstGeom>
          <a:noFill/>
        </p:spPr>
        <p:txBody>
          <a:bodyPr wrap="square" rtlCol="0">
            <a:spAutoFit/>
          </a:bodyPr>
          <a:lstStyle/>
          <a:p>
            <a:r>
              <a:rPr lang="en-US" dirty="0"/>
              <a:t>From the Project Solve guide – downloadable at  </a:t>
            </a:r>
            <a:r>
              <a:rPr lang="en-US" dirty="0">
                <a:hlinkClick r:id="rId4"/>
              </a:rPr>
              <a:t>https://drive.google.com/file/d/1Jg5sK1LgDh1_k-gGasa9ZnfYrurR7Lt_/view</a:t>
            </a:r>
            <a:r>
              <a:rPr lang="en-US" dirty="0"/>
              <a:t> </a:t>
            </a:r>
          </a:p>
        </p:txBody>
      </p:sp>
    </p:spTree>
    <p:extLst>
      <p:ext uri="{BB962C8B-B14F-4D97-AF65-F5344CB8AC3E}">
        <p14:creationId xmlns:p14="http://schemas.microsoft.com/office/powerpoint/2010/main" val="2537457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F3551-18B8-EE4D-B37A-C61F00A839FE}"/>
              </a:ext>
            </a:extLst>
          </p:cNvPr>
          <p:cNvSpPr>
            <a:spLocks noGrp="1"/>
          </p:cNvSpPr>
          <p:nvPr>
            <p:ph type="title"/>
          </p:nvPr>
        </p:nvSpPr>
        <p:spPr>
          <a:xfrm>
            <a:off x="363638" y="343623"/>
            <a:ext cx="10515600" cy="1325563"/>
          </a:xfrm>
        </p:spPr>
        <p:txBody>
          <a:bodyPr/>
          <a:lstStyle/>
          <a:p>
            <a:r>
              <a:rPr lang="en-US" dirty="0"/>
              <a:t>Math Games</a:t>
            </a:r>
          </a:p>
        </p:txBody>
      </p:sp>
      <p:sp>
        <p:nvSpPr>
          <p:cNvPr id="3" name="Content Placeholder 2">
            <a:extLst>
              <a:ext uri="{FF2B5EF4-FFF2-40B4-BE49-F238E27FC236}">
                <a16:creationId xmlns:a16="http://schemas.microsoft.com/office/drawing/2014/main" id="{89AD3C91-F025-894C-A79C-C973ED2AE006}"/>
              </a:ext>
            </a:extLst>
          </p:cNvPr>
          <p:cNvSpPr>
            <a:spLocks noGrp="1"/>
          </p:cNvSpPr>
          <p:nvPr>
            <p:ph idx="1"/>
          </p:nvPr>
        </p:nvSpPr>
        <p:spPr>
          <a:xfrm>
            <a:off x="363638" y="4211387"/>
            <a:ext cx="7009436" cy="4351338"/>
          </a:xfrm>
        </p:spPr>
        <p:txBody>
          <a:bodyPr/>
          <a:lstStyle/>
          <a:p>
            <a:pPr marL="0" indent="0">
              <a:buNone/>
            </a:pPr>
            <a:r>
              <a:rPr lang="en-US" dirty="0"/>
              <a:t>Using materials in your play kit or nearby, design a math game that you and your partner can play remotely.</a:t>
            </a:r>
          </a:p>
          <a:p>
            <a:pPr marL="0" indent="0">
              <a:buNone/>
            </a:pPr>
            <a:r>
              <a:rPr lang="en-US" dirty="0"/>
              <a:t>Your game should engage learners in exploring a foundational math concept (e.g. counting, comparing, grouping…)</a:t>
            </a:r>
          </a:p>
        </p:txBody>
      </p:sp>
      <p:pic>
        <p:nvPicPr>
          <p:cNvPr id="1026" name="Picture 2" descr="dinosauri">
            <a:extLst>
              <a:ext uri="{FF2B5EF4-FFF2-40B4-BE49-F238E27FC236}">
                <a16:creationId xmlns:a16="http://schemas.microsoft.com/office/drawing/2014/main" id="{8FC43EE3-DC10-484A-ABE0-76E76BB5B1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38" y="1514918"/>
            <a:ext cx="7302500" cy="2578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RRI">
            <a:extLst>
              <a:ext uri="{FF2B5EF4-FFF2-40B4-BE49-F238E27FC236}">
                <a16:creationId xmlns:a16="http://schemas.microsoft.com/office/drawing/2014/main" id="{3FD2375F-F70E-334C-A197-FAAE8245A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172" y="82550"/>
            <a:ext cx="4127500" cy="669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205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8856-E508-CD45-9447-1830D2E6D47A}"/>
              </a:ext>
            </a:extLst>
          </p:cNvPr>
          <p:cNvSpPr>
            <a:spLocks noGrp="1"/>
          </p:cNvSpPr>
          <p:nvPr>
            <p:ph type="title"/>
          </p:nvPr>
        </p:nvSpPr>
        <p:spPr/>
        <p:txBody>
          <a:bodyPr/>
          <a:lstStyle/>
          <a:p>
            <a:r>
              <a:rPr lang="en-US" dirty="0"/>
              <a:t>Playful Learning at a Distance: Additional Provocation</a:t>
            </a:r>
          </a:p>
        </p:txBody>
      </p:sp>
      <p:sp>
        <p:nvSpPr>
          <p:cNvPr id="3" name="Content Placeholder 2">
            <a:extLst>
              <a:ext uri="{FF2B5EF4-FFF2-40B4-BE49-F238E27FC236}">
                <a16:creationId xmlns:a16="http://schemas.microsoft.com/office/drawing/2014/main" id="{99B81117-B458-224A-A9DB-249F1D541ED8}"/>
              </a:ext>
            </a:extLst>
          </p:cNvPr>
          <p:cNvSpPr>
            <a:spLocks noGrp="1"/>
          </p:cNvSpPr>
          <p:nvPr>
            <p:ph idx="1"/>
          </p:nvPr>
        </p:nvSpPr>
        <p:spPr/>
        <p:txBody>
          <a:bodyPr/>
          <a:lstStyle/>
          <a:p>
            <a:pPr marL="0" indent="0">
              <a:buNone/>
            </a:pPr>
            <a:r>
              <a:rPr lang="en-US" sz="4400" b="1" dirty="0"/>
              <a:t>Walnuts</a:t>
            </a:r>
          </a:p>
          <a:p>
            <a:pPr marL="0" indent="0">
              <a:buNone/>
            </a:pPr>
            <a:endParaRPr lang="en-US" dirty="0"/>
          </a:p>
          <a:p>
            <a:pPr marL="0" indent="0">
              <a:buNone/>
            </a:pPr>
            <a:r>
              <a:rPr lang="en-US" dirty="0">
                <a:hlinkClick r:id="rId2"/>
              </a:rPr>
              <a:t>https://www.reggiochildren.it/en/athomewiththereggioapproach/a-walnut/</a:t>
            </a:r>
            <a:r>
              <a:rPr lang="en-US" dirty="0"/>
              <a:t> </a:t>
            </a:r>
          </a:p>
          <a:p>
            <a:pPr marL="0" indent="0">
              <a:buNone/>
            </a:pPr>
            <a:endParaRPr lang="en-US" dirty="0"/>
          </a:p>
        </p:txBody>
      </p:sp>
      <p:pic>
        <p:nvPicPr>
          <p:cNvPr id="4" name="Picture 3">
            <a:extLst>
              <a:ext uri="{FF2B5EF4-FFF2-40B4-BE49-F238E27FC236}">
                <a16:creationId xmlns:a16="http://schemas.microsoft.com/office/drawing/2014/main" id="{E938F873-0191-D748-A940-601DAA3AD921}"/>
              </a:ext>
            </a:extLst>
          </p:cNvPr>
          <p:cNvPicPr>
            <a:picLocks noChangeAspect="1"/>
          </p:cNvPicPr>
          <p:nvPr/>
        </p:nvPicPr>
        <p:blipFill>
          <a:blip r:embed="rId3"/>
          <a:stretch>
            <a:fillRect/>
          </a:stretch>
        </p:blipFill>
        <p:spPr>
          <a:xfrm>
            <a:off x="513271" y="4381922"/>
            <a:ext cx="2419786" cy="1795041"/>
          </a:xfrm>
          <a:prstGeom prst="rect">
            <a:avLst/>
          </a:prstGeom>
        </p:spPr>
      </p:pic>
      <p:pic>
        <p:nvPicPr>
          <p:cNvPr id="5" name="Picture 4">
            <a:extLst>
              <a:ext uri="{FF2B5EF4-FFF2-40B4-BE49-F238E27FC236}">
                <a16:creationId xmlns:a16="http://schemas.microsoft.com/office/drawing/2014/main" id="{8BDD7C30-F07B-B942-A2F3-1FE5EE7AE8A8}"/>
              </a:ext>
            </a:extLst>
          </p:cNvPr>
          <p:cNvPicPr>
            <a:picLocks noChangeAspect="1"/>
          </p:cNvPicPr>
          <p:nvPr/>
        </p:nvPicPr>
        <p:blipFill>
          <a:blip r:embed="rId3"/>
          <a:stretch>
            <a:fillRect/>
          </a:stretch>
        </p:blipFill>
        <p:spPr>
          <a:xfrm>
            <a:off x="4524394" y="4381919"/>
            <a:ext cx="2419786" cy="1795041"/>
          </a:xfrm>
          <a:prstGeom prst="rect">
            <a:avLst/>
          </a:prstGeom>
        </p:spPr>
      </p:pic>
      <p:pic>
        <p:nvPicPr>
          <p:cNvPr id="6" name="Picture 5">
            <a:extLst>
              <a:ext uri="{FF2B5EF4-FFF2-40B4-BE49-F238E27FC236}">
                <a16:creationId xmlns:a16="http://schemas.microsoft.com/office/drawing/2014/main" id="{08E2ACE1-6DF9-F247-B8BD-616DB5C19BB6}"/>
              </a:ext>
            </a:extLst>
          </p:cNvPr>
          <p:cNvPicPr>
            <a:picLocks noChangeAspect="1"/>
          </p:cNvPicPr>
          <p:nvPr/>
        </p:nvPicPr>
        <p:blipFill>
          <a:blip r:embed="rId3"/>
          <a:stretch>
            <a:fillRect/>
          </a:stretch>
        </p:blipFill>
        <p:spPr>
          <a:xfrm>
            <a:off x="8316537" y="4381919"/>
            <a:ext cx="2419786" cy="1795041"/>
          </a:xfrm>
          <a:prstGeom prst="rect">
            <a:avLst/>
          </a:prstGeom>
        </p:spPr>
      </p:pic>
    </p:spTree>
    <p:extLst>
      <p:ext uri="{BB962C8B-B14F-4D97-AF65-F5344CB8AC3E}">
        <p14:creationId xmlns:p14="http://schemas.microsoft.com/office/powerpoint/2010/main" val="701794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D42E49-2DAB-0A44-B1D0-83469C9E5920}"/>
              </a:ext>
            </a:extLst>
          </p:cNvPr>
          <p:cNvPicPr>
            <a:picLocks noChangeAspect="1"/>
          </p:cNvPicPr>
          <p:nvPr/>
        </p:nvPicPr>
        <p:blipFill>
          <a:blip r:embed="rId2"/>
          <a:stretch>
            <a:fillRect/>
          </a:stretch>
        </p:blipFill>
        <p:spPr>
          <a:xfrm>
            <a:off x="0" y="1621720"/>
            <a:ext cx="9318171" cy="5226458"/>
          </a:xfrm>
          <a:prstGeom prst="rect">
            <a:avLst/>
          </a:prstGeom>
        </p:spPr>
      </p:pic>
      <p:sp>
        <p:nvSpPr>
          <p:cNvPr id="2" name="TextBox 1">
            <a:extLst>
              <a:ext uri="{FF2B5EF4-FFF2-40B4-BE49-F238E27FC236}">
                <a16:creationId xmlns:a16="http://schemas.microsoft.com/office/drawing/2014/main" id="{6A34A84A-8849-B94F-811A-D17C9E882C5C}"/>
              </a:ext>
            </a:extLst>
          </p:cNvPr>
          <p:cNvSpPr txBox="1"/>
          <p:nvPr/>
        </p:nvSpPr>
        <p:spPr>
          <a:xfrm>
            <a:off x="7344229" y="435428"/>
            <a:ext cx="4455885" cy="1754326"/>
          </a:xfrm>
          <a:prstGeom prst="rect">
            <a:avLst/>
          </a:prstGeom>
          <a:noFill/>
        </p:spPr>
        <p:txBody>
          <a:bodyPr wrap="square" rtlCol="0">
            <a:spAutoFit/>
          </a:bodyPr>
          <a:lstStyle/>
          <a:p>
            <a:r>
              <a:rPr lang="en-US" dirty="0"/>
              <a:t>Note: These are the indicators that one class created together. Insert your class indicators (or the ones developed by </a:t>
            </a:r>
            <a:r>
              <a:rPr lang="en-US" dirty="0" err="1"/>
              <a:t>PoP</a:t>
            </a:r>
            <a:r>
              <a:rPr lang="en-US" dirty="0"/>
              <a:t> that are most appropriate for your context) here.  Use these to discuss/debrief the play activity you just engaged in.</a:t>
            </a:r>
          </a:p>
        </p:txBody>
      </p:sp>
    </p:spTree>
    <p:extLst>
      <p:ext uri="{BB962C8B-B14F-4D97-AF65-F5344CB8AC3E}">
        <p14:creationId xmlns:p14="http://schemas.microsoft.com/office/powerpoint/2010/main" val="1370265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733775-89E7-FF4A-A8F8-A7F62C98CEE8}"/>
              </a:ext>
            </a:extLst>
          </p:cNvPr>
          <p:cNvSpPr>
            <a:spLocks noGrp="1"/>
          </p:cNvSpPr>
          <p:nvPr>
            <p:ph type="ctrTitle"/>
          </p:nvPr>
        </p:nvSpPr>
        <p:spPr>
          <a:xfrm>
            <a:off x="2209800" y="2070629"/>
            <a:ext cx="7772400" cy="2387600"/>
          </a:xfrm>
        </p:spPr>
        <p:txBody>
          <a:bodyPr>
            <a:normAutofit fontScale="90000"/>
          </a:bodyPr>
          <a:lstStyle/>
          <a:p>
            <a:r>
              <a:rPr lang="en-US" dirty="0"/>
              <a:t>I used to think…</a:t>
            </a:r>
            <a:br>
              <a:rPr lang="en-US" dirty="0"/>
            </a:br>
            <a:br>
              <a:rPr lang="en-US" dirty="0"/>
            </a:br>
            <a:r>
              <a:rPr lang="en-US" dirty="0"/>
              <a:t>Now I think…</a:t>
            </a:r>
          </a:p>
        </p:txBody>
      </p:sp>
    </p:spTree>
    <p:extLst>
      <p:ext uri="{BB962C8B-B14F-4D97-AF65-F5344CB8AC3E}">
        <p14:creationId xmlns:p14="http://schemas.microsoft.com/office/powerpoint/2010/main" val="235669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AECD8-6FED-F043-91B2-3C22C32B1D22}"/>
              </a:ext>
            </a:extLst>
          </p:cNvPr>
          <p:cNvSpPr>
            <a:spLocks noGrp="1"/>
          </p:cNvSpPr>
          <p:nvPr>
            <p:ph type="title"/>
          </p:nvPr>
        </p:nvSpPr>
        <p:spPr/>
        <p:txBody>
          <a:bodyPr/>
          <a:lstStyle/>
          <a:p>
            <a:r>
              <a:rPr lang="en-US" dirty="0" err="1"/>
              <a:t>Gameplan</a:t>
            </a:r>
            <a:r>
              <a:rPr lang="en-US" dirty="0"/>
              <a:t>:</a:t>
            </a:r>
          </a:p>
        </p:txBody>
      </p:sp>
      <p:sp>
        <p:nvSpPr>
          <p:cNvPr id="3" name="Content Placeholder 2">
            <a:extLst>
              <a:ext uri="{FF2B5EF4-FFF2-40B4-BE49-F238E27FC236}">
                <a16:creationId xmlns:a16="http://schemas.microsoft.com/office/drawing/2014/main" id="{B8B87A77-A74E-A844-B9DF-C29C10631CC2}"/>
              </a:ext>
            </a:extLst>
          </p:cNvPr>
          <p:cNvSpPr>
            <a:spLocks noGrp="1"/>
          </p:cNvSpPr>
          <p:nvPr>
            <p:ph idx="1"/>
          </p:nvPr>
        </p:nvSpPr>
        <p:spPr/>
        <p:txBody>
          <a:bodyPr/>
          <a:lstStyle/>
          <a:p>
            <a:pPr lvl="0"/>
            <a:r>
              <a:rPr lang="en-US" dirty="0"/>
              <a:t>Understand ways tech can be beneficial v. harmful and then be able to bring a critical mind to planning/evaluating learning experiences</a:t>
            </a:r>
          </a:p>
          <a:p>
            <a:pPr lvl="0"/>
            <a:r>
              <a:rPr lang="en-US" dirty="0"/>
              <a:t>Consider qualities of meaningful and playful remote-learning experiences </a:t>
            </a:r>
          </a:p>
        </p:txBody>
      </p:sp>
    </p:spTree>
    <p:extLst>
      <p:ext uri="{BB962C8B-B14F-4D97-AF65-F5344CB8AC3E}">
        <p14:creationId xmlns:p14="http://schemas.microsoft.com/office/powerpoint/2010/main" val="3047630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B4CFE-1360-EB4A-AEDB-64E5ECD4404E}"/>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461692C-B0DE-0A4A-BD6B-F887FA96B039}"/>
              </a:ext>
            </a:extLst>
          </p:cNvPr>
          <p:cNvSpPr>
            <a:spLocks noGrp="1"/>
          </p:cNvSpPr>
          <p:nvPr>
            <p:ph idx="1"/>
          </p:nvPr>
        </p:nvSpPr>
        <p:spPr/>
        <p:txBody>
          <a:bodyPr/>
          <a:lstStyle/>
          <a:p>
            <a:r>
              <a:rPr lang="en-US" dirty="0"/>
              <a:t>Add yours here</a:t>
            </a:r>
          </a:p>
        </p:txBody>
      </p:sp>
    </p:spTree>
    <p:extLst>
      <p:ext uri="{BB962C8B-B14F-4D97-AF65-F5344CB8AC3E}">
        <p14:creationId xmlns:p14="http://schemas.microsoft.com/office/powerpoint/2010/main" val="1174158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78661-C5E6-7144-A454-4200BC56819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6C0CC12-58EB-194D-8974-F4923F564A27}"/>
              </a:ext>
            </a:extLst>
          </p:cNvPr>
          <p:cNvPicPr>
            <a:picLocks noGrp="1" noChangeAspect="1"/>
          </p:cNvPicPr>
          <p:nvPr>
            <p:ph idx="1"/>
          </p:nvPr>
        </p:nvPicPr>
        <p:blipFill>
          <a:blip r:embed="rId3"/>
          <a:stretch>
            <a:fillRect/>
          </a:stretch>
        </p:blipFill>
        <p:spPr>
          <a:xfrm>
            <a:off x="1169043" y="-55985"/>
            <a:ext cx="9317619" cy="6913985"/>
          </a:xfrm>
          <a:prstGeom prst="rect">
            <a:avLst/>
          </a:prstGeom>
        </p:spPr>
      </p:pic>
    </p:spTree>
    <p:extLst>
      <p:ext uri="{BB962C8B-B14F-4D97-AF65-F5344CB8AC3E}">
        <p14:creationId xmlns:p14="http://schemas.microsoft.com/office/powerpoint/2010/main" val="1223451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D42E49-2DAB-0A44-B1D0-83469C9E5920}"/>
              </a:ext>
            </a:extLst>
          </p:cNvPr>
          <p:cNvPicPr>
            <a:picLocks noChangeAspect="1"/>
          </p:cNvPicPr>
          <p:nvPr/>
        </p:nvPicPr>
        <p:blipFill rotWithShape="1">
          <a:blip r:embed="rId2"/>
          <a:srcRect l="20872" r="14486"/>
          <a:stretch/>
        </p:blipFill>
        <p:spPr>
          <a:xfrm>
            <a:off x="885371" y="1476577"/>
            <a:ext cx="6023429" cy="5226458"/>
          </a:xfrm>
          <a:prstGeom prst="rect">
            <a:avLst/>
          </a:prstGeom>
        </p:spPr>
      </p:pic>
      <p:sp>
        <p:nvSpPr>
          <p:cNvPr id="2" name="TextBox 1">
            <a:extLst>
              <a:ext uri="{FF2B5EF4-FFF2-40B4-BE49-F238E27FC236}">
                <a16:creationId xmlns:a16="http://schemas.microsoft.com/office/drawing/2014/main" id="{6A34A84A-8849-B94F-811A-D17C9E882C5C}"/>
              </a:ext>
            </a:extLst>
          </p:cNvPr>
          <p:cNvSpPr txBox="1"/>
          <p:nvPr/>
        </p:nvSpPr>
        <p:spPr>
          <a:xfrm>
            <a:off x="6955971" y="4267200"/>
            <a:ext cx="4455885" cy="1754326"/>
          </a:xfrm>
          <a:prstGeom prst="rect">
            <a:avLst/>
          </a:prstGeom>
          <a:noFill/>
        </p:spPr>
        <p:txBody>
          <a:bodyPr wrap="square" rtlCol="0">
            <a:spAutoFit/>
          </a:bodyPr>
          <a:lstStyle/>
          <a:p>
            <a:r>
              <a:rPr lang="en-US" dirty="0">
                <a:highlight>
                  <a:srgbClr val="FFFF00"/>
                </a:highlight>
              </a:rPr>
              <a:t>Note: These are the indicators that one class created together. Insert your class indicators (or the ones developed by </a:t>
            </a:r>
            <a:r>
              <a:rPr lang="en-US" dirty="0" err="1">
                <a:highlight>
                  <a:srgbClr val="FFFF00"/>
                </a:highlight>
              </a:rPr>
              <a:t>PoP</a:t>
            </a:r>
            <a:r>
              <a:rPr lang="en-US" dirty="0">
                <a:highlight>
                  <a:srgbClr val="FFFF00"/>
                </a:highlight>
              </a:rPr>
              <a:t> that are most appropriate for your context) here.  Use these to discuss/debrief the play activity you just engaged in.</a:t>
            </a:r>
          </a:p>
        </p:txBody>
      </p:sp>
      <p:sp>
        <p:nvSpPr>
          <p:cNvPr id="4" name="Title 3">
            <a:extLst>
              <a:ext uri="{FF2B5EF4-FFF2-40B4-BE49-F238E27FC236}">
                <a16:creationId xmlns:a16="http://schemas.microsoft.com/office/drawing/2014/main" id="{61831F06-7FC5-8442-BBC9-E1623851D623}"/>
              </a:ext>
            </a:extLst>
          </p:cNvPr>
          <p:cNvSpPr>
            <a:spLocks noGrp="1"/>
          </p:cNvSpPr>
          <p:nvPr>
            <p:ph type="title"/>
          </p:nvPr>
        </p:nvSpPr>
        <p:spPr>
          <a:xfrm>
            <a:off x="791029" y="154965"/>
            <a:ext cx="10515600" cy="1325563"/>
          </a:xfrm>
        </p:spPr>
        <p:txBody>
          <a:bodyPr/>
          <a:lstStyle/>
          <a:p>
            <a:r>
              <a:rPr lang="en-US" dirty="0"/>
              <a:t>Debrief: </a:t>
            </a:r>
            <a:br>
              <a:rPr lang="en-US" dirty="0"/>
            </a:br>
            <a:r>
              <a:rPr lang="en-US" dirty="0"/>
              <a:t>What did you experience using Scratch?</a:t>
            </a:r>
          </a:p>
        </p:txBody>
      </p:sp>
    </p:spTree>
    <p:extLst>
      <p:ext uri="{BB962C8B-B14F-4D97-AF65-F5344CB8AC3E}">
        <p14:creationId xmlns:p14="http://schemas.microsoft.com/office/powerpoint/2010/main" val="150480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DB190-7AD2-B84F-BB42-D152F697B12E}"/>
              </a:ext>
            </a:extLst>
          </p:cNvPr>
          <p:cNvSpPr>
            <a:spLocks noGrp="1"/>
          </p:cNvSpPr>
          <p:nvPr>
            <p:ph type="title"/>
          </p:nvPr>
        </p:nvSpPr>
        <p:spPr/>
        <p:txBody>
          <a:bodyPr/>
          <a:lstStyle/>
          <a:p>
            <a:r>
              <a:rPr lang="en-US" dirty="0"/>
              <a:t>American Academy of Pediatrics 2019 media recommendations for families:</a:t>
            </a:r>
          </a:p>
        </p:txBody>
      </p:sp>
      <p:sp>
        <p:nvSpPr>
          <p:cNvPr id="3" name="Content Placeholder 2">
            <a:extLst>
              <a:ext uri="{FF2B5EF4-FFF2-40B4-BE49-F238E27FC236}">
                <a16:creationId xmlns:a16="http://schemas.microsoft.com/office/drawing/2014/main" id="{A7ED77D9-A7E4-1E45-8833-F7757C9135AD}"/>
              </a:ext>
            </a:extLst>
          </p:cNvPr>
          <p:cNvSpPr>
            <a:spLocks noGrp="1"/>
          </p:cNvSpPr>
          <p:nvPr>
            <p:ph idx="1"/>
          </p:nvPr>
        </p:nvSpPr>
        <p:spPr/>
        <p:txBody>
          <a:bodyPr>
            <a:normAutofit fontScale="92500" lnSpcReduction="10000"/>
          </a:bodyPr>
          <a:lstStyle/>
          <a:p>
            <a:pPr fontAlgn="t"/>
            <a:r>
              <a:rPr lang="en-US" dirty="0"/>
              <a:t>Age 2 and under: avoid media use (except video chatting).</a:t>
            </a:r>
          </a:p>
          <a:p>
            <a:pPr fontAlgn="t"/>
            <a:r>
              <a:rPr lang="en-US" dirty="0"/>
              <a:t>Preschoolers: No more than one hour of high-quality programming per day.</a:t>
            </a:r>
          </a:p>
          <a:p>
            <a:pPr fontAlgn="t"/>
            <a:r>
              <a:rPr lang="en-US" dirty="0"/>
              <a:t>Grade-schoolers/Teens: Don’t let media displace other important activities such as quality sleep, regular exercise, family meals, “unplugged” downtime.</a:t>
            </a:r>
          </a:p>
          <a:p>
            <a:pPr fontAlgn="t"/>
            <a:r>
              <a:rPr lang="en-US" dirty="0"/>
              <a:t>All ages: Be a media mentor. Co-view media with your kids. Help children understand what they are seeing, and help them apply what they learn to the world around them.</a:t>
            </a:r>
          </a:p>
          <a:p>
            <a:pPr fontAlgn="t"/>
            <a:r>
              <a:rPr lang="en-US" dirty="0"/>
              <a:t>Do not feel pressured to introduce technology early; interfaces are so intuitive that children will figure them out quickly once they start using them at home or in school. </a:t>
            </a:r>
          </a:p>
          <a:p>
            <a:endParaRPr lang="en-US" dirty="0"/>
          </a:p>
        </p:txBody>
      </p:sp>
    </p:spTree>
    <p:extLst>
      <p:ext uri="{BB962C8B-B14F-4D97-AF65-F5344CB8AC3E}">
        <p14:creationId xmlns:p14="http://schemas.microsoft.com/office/powerpoint/2010/main" val="3977908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935C3-6FEE-2F46-B189-EAFC2F831C99}"/>
              </a:ext>
            </a:extLst>
          </p:cNvPr>
          <p:cNvSpPr>
            <a:spLocks noGrp="1"/>
          </p:cNvSpPr>
          <p:nvPr>
            <p:ph type="title"/>
          </p:nvPr>
        </p:nvSpPr>
        <p:spPr>
          <a:xfrm>
            <a:off x="305765" y="365125"/>
            <a:ext cx="10515600" cy="1325563"/>
          </a:xfrm>
        </p:spPr>
        <p:txBody>
          <a:bodyPr/>
          <a:lstStyle/>
          <a:p>
            <a:r>
              <a:rPr lang="en-US" dirty="0"/>
              <a:t>More AAP recommendations for families:</a:t>
            </a:r>
          </a:p>
        </p:txBody>
      </p:sp>
      <p:sp>
        <p:nvSpPr>
          <p:cNvPr id="3" name="Content Placeholder 2">
            <a:extLst>
              <a:ext uri="{FF2B5EF4-FFF2-40B4-BE49-F238E27FC236}">
                <a16:creationId xmlns:a16="http://schemas.microsoft.com/office/drawing/2014/main" id="{33F3E2F9-C3D8-8D41-98A4-9D79D64177BE}"/>
              </a:ext>
            </a:extLst>
          </p:cNvPr>
          <p:cNvSpPr>
            <a:spLocks noGrp="1"/>
          </p:cNvSpPr>
          <p:nvPr>
            <p:ph idx="1"/>
          </p:nvPr>
        </p:nvSpPr>
        <p:spPr>
          <a:xfrm>
            <a:off x="520861" y="1690688"/>
            <a:ext cx="11169569" cy="4981045"/>
          </a:xfrm>
        </p:spPr>
        <p:txBody>
          <a:bodyPr>
            <a:normAutofit/>
          </a:bodyPr>
          <a:lstStyle/>
          <a:p>
            <a:r>
              <a:rPr lang="en-US" dirty="0"/>
              <a:t>Avoid fast-paced programs (young children do not understand them as well), apps with lots of distracting content, and any violent content.</a:t>
            </a:r>
          </a:p>
          <a:p>
            <a:r>
              <a:rPr lang="en-US" dirty="0"/>
              <a:t>Turn off televisions and other devices when not in use.</a:t>
            </a:r>
          </a:p>
          <a:p>
            <a:r>
              <a:rPr lang="en-US" dirty="0"/>
              <a:t> Avoid using media as the only way to calm your child. </a:t>
            </a:r>
          </a:p>
          <a:p>
            <a:r>
              <a:rPr lang="en-US" dirty="0"/>
              <a:t>Monitor children’s media content and what apps are used or downloaded. Test apps before the child uses them, play together, and ask the child what he or she thinks about the app.</a:t>
            </a:r>
          </a:p>
          <a:p>
            <a:r>
              <a:rPr lang="en-US" dirty="0"/>
              <a:t>Keep bedrooms, mealtimes, and parent–child playtimes screen free for children and parents. Parents can set a “do not disturb” option on their phones during these times.</a:t>
            </a:r>
          </a:p>
          <a:p>
            <a:r>
              <a:rPr lang="en-US" dirty="0"/>
              <a:t>No screens 1 hour before bedtime, and remove devices from bedrooms</a:t>
            </a:r>
          </a:p>
        </p:txBody>
      </p:sp>
    </p:spTree>
    <p:extLst>
      <p:ext uri="{BB962C8B-B14F-4D97-AF65-F5344CB8AC3E}">
        <p14:creationId xmlns:p14="http://schemas.microsoft.com/office/powerpoint/2010/main" val="2221364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168A-B898-F24B-B118-3150859D97B7}"/>
              </a:ext>
            </a:extLst>
          </p:cNvPr>
          <p:cNvSpPr>
            <a:spLocks noGrp="1"/>
          </p:cNvSpPr>
          <p:nvPr>
            <p:ph type="title"/>
          </p:nvPr>
        </p:nvSpPr>
        <p:spPr/>
        <p:txBody>
          <a:bodyPr/>
          <a:lstStyle/>
          <a:p>
            <a:r>
              <a:rPr lang="en-US" dirty="0"/>
              <a:t>Mitch Resnik on play and technology</a:t>
            </a:r>
          </a:p>
        </p:txBody>
      </p:sp>
      <p:pic>
        <p:nvPicPr>
          <p:cNvPr id="5" name="Content Placeholder 4">
            <a:extLst>
              <a:ext uri="{FF2B5EF4-FFF2-40B4-BE49-F238E27FC236}">
                <a16:creationId xmlns:a16="http://schemas.microsoft.com/office/drawing/2014/main" id="{4930462A-C933-764E-AC20-B95BE713D0BB}"/>
              </a:ext>
            </a:extLst>
          </p:cNvPr>
          <p:cNvPicPr>
            <a:picLocks noGrp="1" noChangeAspect="1"/>
          </p:cNvPicPr>
          <p:nvPr>
            <p:ph idx="1"/>
          </p:nvPr>
        </p:nvPicPr>
        <p:blipFill>
          <a:blip r:embed="rId4"/>
          <a:stretch>
            <a:fillRect/>
          </a:stretch>
        </p:blipFill>
        <p:spPr>
          <a:xfrm>
            <a:off x="604770" y="1690688"/>
            <a:ext cx="4509090" cy="4351338"/>
          </a:xfrm>
        </p:spPr>
      </p:pic>
      <p:pic>
        <p:nvPicPr>
          <p:cNvPr id="6" name="Mitch Resnik on digital and physical play.m4a" descr="Mitch Resnik on digital and physical play.m4a">
            <a:hlinkClick r:id="" action="ppaction://media"/>
            <a:extLst>
              <a:ext uri="{FF2B5EF4-FFF2-40B4-BE49-F238E27FC236}">
                <a16:creationId xmlns:a16="http://schemas.microsoft.com/office/drawing/2014/main" id="{F6DC417B-7488-4642-999B-C700FA64C1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49714" y="3298371"/>
            <a:ext cx="812800" cy="812800"/>
          </a:xfrm>
          <a:prstGeom prst="rect">
            <a:avLst/>
          </a:prstGeom>
        </p:spPr>
      </p:pic>
      <p:sp>
        <p:nvSpPr>
          <p:cNvPr id="7" name="TextBox 6">
            <a:extLst>
              <a:ext uri="{FF2B5EF4-FFF2-40B4-BE49-F238E27FC236}">
                <a16:creationId xmlns:a16="http://schemas.microsoft.com/office/drawing/2014/main" id="{AA15E740-7AEF-1D49-82BA-AD55AA864C0D}"/>
              </a:ext>
            </a:extLst>
          </p:cNvPr>
          <p:cNvSpPr txBox="1"/>
          <p:nvPr/>
        </p:nvSpPr>
        <p:spPr>
          <a:xfrm>
            <a:off x="6260487" y="5580361"/>
            <a:ext cx="5684770" cy="923330"/>
          </a:xfrm>
          <a:prstGeom prst="rect">
            <a:avLst/>
          </a:prstGeom>
          <a:noFill/>
        </p:spPr>
        <p:txBody>
          <a:bodyPr wrap="square" rtlCol="0">
            <a:spAutoFit/>
          </a:bodyPr>
          <a:lstStyle/>
          <a:p>
            <a:r>
              <a:rPr lang="en-US" i="1" dirty="0"/>
              <a:t>Click on the icon to the left to hear Mitch Resnik (one of the creators of Scratch) talk about play in the physical world v. the digital world.</a:t>
            </a:r>
          </a:p>
        </p:txBody>
      </p:sp>
    </p:spTree>
    <p:extLst>
      <p:ext uri="{BB962C8B-B14F-4D97-AF65-F5344CB8AC3E}">
        <p14:creationId xmlns:p14="http://schemas.microsoft.com/office/powerpoint/2010/main" val="36908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4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A070C-D3B2-5346-93EF-C1F8F8DD8CE5}"/>
              </a:ext>
            </a:extLst>
          </p:cNvPr>
          <p:cNvSpPr>
            <a:spLocks noGrp="1"/>
          </p:cNvSpPr>
          <p:nvPr>
            <p:ph type="title"/>
          </p:nvPr>
        </p:nvSpPr>
        <p:spPr>
          <a:xfrm>
            <a:off x="4041813" y="307793"/>
            <a:ext cx="7604054" cy="1325563"/>
          </a:xfrm>
        </p:spPr>
        <p:txBody>
          <a:bodyPr>
            <a:normAutofit/>
          </a:bodyPr>
          <a:lstStyle/>
          <a:p>
            <a:r>
              <a:rPr lang="en-US" dirty="0"/>
              <a:t>“I never thought of that before!”</a:t>
            </a:r>
            <a:br>
              <a:rPr lang="en-US" dirty="0"/>
            </a:br>
            <a:r>
              <a:rPr lang="en-US" sz="2200" i="1" dirty="0"/>
              <a:t>A playful learning routine for sharing and discussing new ideas</a:t>
            </a:r>
          </a:p>
        </p:txBody>
      </p:sp>
      <p:pic>
        <p:nvPicPr>
          <p:cNvPr id="5" name="Content Placeholder 4">
            <a:extLst>
              <a:ext uri="{FF2B5EF4-FFF2-40B4-BE49-F238E27FC236}">
                <a16:creationId xmlns:a16="http://schemas.microsoft.com/office/drawing/2014/main" id="{A15EBF7C-E3BF-E04E-AD64-3782B42AC8D2}"/>
              </a:ext>
            </a:extLst>
          </p:cNvPr>
          <p:cNvPicPr>
            <a:picLocks noGrp="1" noChangeAspect="1"/>
          </p:cNvPicPr>
          <p:nvPr>
            <p:ph idx="1"/>
          </p:nvPr>
        </p:nvPicPr>
        <p:blipFill>
          <a:blip r:embed="rId2"/>
          <a:stretch>
            <a:fillRect/>
          </a:stretch>
        </p:blipFill>
        <p:spPr>
          <a:xfrm>
            <a:off x="243069" y="278334"/>
            <a:ext cx="3662874" cy="6214541"/>
          </a:xfrm>
        </p:spPr>
      </p:pic>
      <p:sp>
        <p:nvSpPr>
          <p:cNvPr id="3" name="TextBox 2">
            <a:extLst>
              <a:ext uri="{FF2B5EF4-FFF2-40B4-BE49-F238E27FC236}">
                <a16:creationId xmlns:a16="http://schemas.microsoft.com/office/drawing/2014/main" id="{C29CC58F-1C0E-B947-BC38-B555973F5D11}"/>
              </a:ext>
            </a:extLst>
          </p:cNvPr>
          <p:cNvSpPr txBox="1"/>
          <p:nvPr/>
        </p:nvSpPr>
        <p:spPr>
          <a:xfrm>
            <a:off x="4247909" y="2048719"/>
            <a:ext cx="7397958" cy="4154984"/>
          </a:xfrm>
          <a:prstGeom prst="rect">
            <a:avLst/>
          </a:prstGeom>
          <a:noFill/>
        </p:spPr>
        <p:txBody>
          <a:bodyPr wrap="square" rtlCol="0">
            <a:spAutoFit/>
          </a:bodyPr>
          <a:lstStyle/>
          <a:p>
            <a:pPr marL="342900" indent="-342900">
              <a:buAutoNum type="arabicPeriod"/>
            </a:pPr>
            <a:r>
              <a:rPr lang="en-US" sz="2400" dirty="0"/>
              <a:t>Go to (</a:t>
            </a:r>
            <a:r>
              <a:rPr lang="en-US" sz="2400" dirty="0">
                <a:highlight>
                  <a:srgbClr val="FFFF00"/>
                </a:highlight>
              </a:rPr>
              <a:t>insert link to a </a:t>
            </a:r>
            <a:r>
              <a:rPr lang="en-US" sz="2400" dirty="0" err="1">
                <a:highlight>
                  <a:srgbClr val="FFFF00"/>
                </a:highlight>
              </a:rPr>
              <a:t>Jamboard</a:t>
            </a:r>
            <a:r>
              <a:rPr lang="en-US" sz="2400" dirty="0">
                <a:highlight>
                  <a:srgbClr val="FFFF00"/>
                </a:highlight>
              </a:rPr>
              <a:t>, Padlet, </a:t>
            </a:r>
            <a:r>
              <a:rPr lang="en-US" sz="2400" dirty="0" err="1">
                <a:highlight>
                  <a:srgbClr val="FFFF00"/>
                </a:highlight>
              </a:rPr>
              <a:t>etc</a:t>
            </a:r>
            <a:r>
              <a:rPr lang="en-US" sz="2400" dirty="0">
                <a:highlight>
                  <a:srgbClr val="FFFF00"/>
                </a:highlight>
              </a:rPr>
              <a:t> – or use physical materials to post ideas in your classroom</a:t>
            </a:r>
            <a:r>
              <a:rPr lang="en-US" sz="2400" dirty="0"/>
              <a:t>)</a:t>
            </a:r>
          </a:p>
          <a:p>
            <a:pPr marL="342900" indent="-342900">
              <a:buAutoNum type="arabicPeriod"/>
            </a:pPr>
            <a:r>
              <a:rPr lang="en-US" sz="2400" dirty="0"/>
              <a:t>Post an idea/practice/activity that interested you in the </a:t>
            </a:r>
            <a:r>
              <a:rPr lang="en-US" sz="2400" dirty="0" err="1"/>
              <a:t>popatplay</a:t>
            </a:r>
            <a:r>
              <a:rPr lang="en-US" sz="2400" dirty="0"/>
              <a:t> blog post you read for class today on remote learning</a:t>
            </a:r>
          </a:p>
          <a:p>
            <a:pPr marL="342900" indent="-342900">
              <a:buAutoNum type="arabicPeriod"/>
            </a:pPr>
            <a:r>
              <a:rPr lang="en-US" sz="2400" dirty="0"/>
              <a:t>Read over your colleagues’ posts and mark two that interest you by adding a colored dot or check mark next to that post</a:t>
            </a:r>
          </a:p>
          <a:p>
            <a:pPr marL="342900" indent="-342900">
              <a:buAutoNum type="arabicPeriod"/>
            </a:pPr>
            <a:r>
              <a:rPr lang="en-US" sz="2400" dirty="0"/>
              <a:t>We will discuss the posts with the most votes in a few minutes!</a:t>
            </a:r>
          </a:p>
          <a:p>
            <a:r>
              <a:rPr lang="en-US" sz="2400" dirty="0"/>
              <a:t> </a:t>
            </a:r>
          </a:p>
        </p:txBody>
      </p:sp>
    </p:spTree>
    <p:extLst>
      <p:ext uri="{BB962C8B-B14F-4D97-AF65-F5344CB8AC3E}">
        <p14:creationId xmlns:p14="http://schemas.microsoft.com/office/powerpoint/2010/main" val="3314953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739F5E6E4C5F4BB3E6FA07C9D2F146" ma:contentTypeVersion="16" ma:contentTypeDescription="Create a new document." ma:contentTypeScope="" ma:versionID="c7e6c9f7418dc038bfd6e7490423743d">
  <xsd:schema xmlns:xsd="http://www.w3.org/2001/XMLSchema" xmlns:xs="http://www.w3.org/2001/XMLSchema" xmlns:p="http://schemas.microsoft.com/office/2006/metadata/properties" xmlns:ns2="3c740ce1-474f-4fb6-aa3e-b262990714c5" xmlns:ns3="409053c0-fa1f-4e4a-b1c6-5ca7cf39c25b" targetNamespace="http://schemas.microsoft.com/office/2006/metadata/properties" ma:root="true" ma:fieldsID="cf64a083711a3f68e3388f5eb6b374dc" ns2:_="" ns3:_="">
    <xsd:import namespace="3c740ce1-474f-4fb6-aa3e-b262990714c5"/>
    <xsd:import namespace="409053c0-fa1f-4e4a-b1c6-5ca7cf39c2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40ce1-474f-4fb6-aa3e-b262990714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09053c0-fa1f-4e4a-b1c6-5ca7cf39c25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f1905f-def7-4ab6-84c9-3e2b9445c8b3}" ma:internalName="TaxCatchAll" ma:showField="CatchAllData" ma:web="409053c0-fa1f-4e4a-b1c6-5ca7cf39c2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09053c0-fa1f-4e4a-b1c6-5ca7cf39c25b" xsi:nil="true"/>
    <lcf76f155ced4ddcb4097134ff3c332f xmlns="3c740ce1-474f-4fb6-aa3e-b262990714c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F40FD6-50F1-425E-A537-C1ADCA634961}">
  <ds:schemaRefs>
    <ds:schemaRef ds:uri="http://schemas.microsoft.com/sharepoint/v3/contenttype/forms"/>
  </ds:schemaRefs>
</ds:datastoreItem>
</file>

<file path=customXml/itemProps2.xml><?xml version="1.0" encoding="utf-8"?>
<ds:datastoreItem xmlns:ds="http://schemas.openxmlformats.org/officeDocument/2006/customXml" ds:itemID="{BCCA72CF-9167-4AB5-AC94-99B47D7C8B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740ce1-474f-4fb6-aa3e-b262990714c5"/>
    <ds:schemaRef ds:uri="409053c0-fa1f-4e4a-b1c6-5ca7cf39c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F043A5-FF2A-4D74-8A52-9A213F806BBF}">
  <ds:schemaRef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dcmitype/"/>
    <ds:schemaRef ds:uri="3c740ce1-474f-4fb6-aa3e-b262990714c5"/>
    <ds:schemaRef ds:uri="http://purl.org/dc/terms/"/>
    <ds:schemaRef ds:uri="http://schemas.microsoft.com/office/infopath/2007/PartnerControls"/>
    <ds:schemaRef ds:uri="409053c0-fa1f-4e4a-b1c6-5ca7cf39c25b"/>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1737</TotalTime>
  <Words>1122</Words>
  <Application>Microsoft Macintosh PowerPoint</Application>
  <PresentationFormat>Widescreen</PresentationFormat>
  <Paragraphs>54</Paragraphs>
  <Slides>17</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Technology, Remote Learning, and Play</vt:lpstr>
      <vt:lpstr>Gameplan:</vt:lpstr>
      <vt:lpstr>Agenda</vt:lpstr>
      <vt:lpstr>PowerPoint Presentation</vt:lpstr>
      <vt:lpstr>Debrief:  What did you experience using Scratch?</vt:lpstr>
      <vt:lpstr>American Academy of Pediatrics 2019 media recommendations for families:</vt:lpstr>
      <vt:lpstr>More AAP recommendations for families:</vt:lpstr>
      <vt:lpstr>Mitch Resnik on play and technology</vt:lpstr>
      <vt:lpstr>“I never thought of that before!” A playful learning routine for sharing and discussing new ideas</vt:lpstr>
      <vt:lpstr>Principles for Balancing Online/Remote and In-Person Learning for Young Children </vt:lpstr>
      <vt:lpstr>PowerPoint Presentation</vt:lpstr>
      <vt:lpstr>PowerPoint Presentation</vt:lpstr>
      <vt:lpstr>PowerPoint Presentation</vt:lpstr>
      <vt:lpstr>Math Games</vt:lpstr>
      <vt:lpstr>Playful Learning at a Distance: Additional Provocation</vt:lpstr>
      <vt:lpstr>PowerPoint Presentation</vt:lpstr>
      <vt:lpstr>I used to think…  Now I think…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Remote Learning, and Play</dc:title>
  <dc:creator>Baker, Megina A</dc:creator>
  <cp:lastModifiedBy>Riecken, Matthew Christ</cp:lastModifiedBy>
  <cp:revision>20</cp:revision>
  <dcterms:created xsi:type="dcterms:W3CDTF">2020-10-09T11:30:02Z</dcterms:created>
  <dcterms:modified xsi:type="dcterms:W3CDTF">2023-03-07T18:41:29Z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0x01010012739F5E6E4C5F4BB3E6FA07C9D2F146</vt:lpwstr>
  </property>
  <property fmtid="{D5CDD505-2E9C-101B-9397-08002B2CF9AE}" pid="3" name="MediaServiceImageTags">
    <vt:lpwstr/>
  </property>
</Properties>
</file>